
<file path=[Content_Types].xml><?xml version="1.0" encoding="utf-8"?>
<Types xmlns="http://schemas.openxmlformats.org/package/2006/content-types">
  <Default Extension="docx" ContentType="application/vnd.openxmlformats-officedocument.wordprocessingml.documen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8" r:id="rId3"/>
    <p:sldId id="272" r:id="rId4"/>
    <p:sldId id="273" r:id="rId5"/>
    <p:sldId id="320" r:id="rId6"/>
    <p:sldId id="321" r:id="rId7"/>
    <p:sldId id="322" r:id="rId8"/>
    <p:sldId id="323" r:id="rId9"/>
    <p:sldId id="324" r:id="rId10"/>
    <p:sldId id="325" r:id="rId11"/>
    <p:sldId id="326" r:id="rId12"/>
    <p:sldId id="327" r:id="rId13"/>
    <p:sldId id="328" r:id="rId14"/>
    <p:sldId id="329" r:id="rId15"/>
    <p:sldId id="330" r:id="rId16"/>
    <p:sldId id="331" r:id="rId17"/>
    <p:sldId id="332" r:id="rId18"/>
    <p:sldId id="333" r:id="rId19"/>
    <p:sldId id="334" r:id="rId20"/>
    <p:sldId id="307" r:id="rId21"/>
    <p:sldId id="277" r:id="rId22"/>
    <p:sldId id="308" r:id="rId23"/>
    <p:sldId id="335" r:id="rId24"/>
    <p:sldId id="310" r:id="rId25"/>
    <p:sldId id="309" r:id="rId26"/>
    <p:sldId id="292" r:id="rId27"/>
    <p:sldId id="316" r:id="rId28"/>
    <p:sldId id="317" r:id="rId29"/>
    <p:sldId id="336"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33"/>
    <a:srgbClr val="33CC33"/>
    <a:srgbClr val="FFCC66"/>
    <a:srgbClr val="0066C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41" autoAdjust="0"/>
    <p:restoredTop sz="94660"/>
  </p:normalViewPr>
  <p:slideViewPr>
    <p:cSldViewPr snapToGrid="0">
      <p:cViewPr varScale="1">
        <p:scale>
          <a:sx n="67" d="100"/>
          <a:sy n="67" d="100"/>
        </p:scale>
        <p:origin x="1196"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547E68-23C0-4114-8896-8CA204C04770}" type="doc">
      <dgm:prSet loTypeId="urn:microsoft.com/office/officeart/2008/layout/PictureAccentList" loCatId="list" qsTypeId="urn:microsoft.com/office/officeart/2005/8/quickstyle/simple2" qsCatId="simple" csTypeId="urn:microsoft.com/office/officeart/2005/8/colors/colorful1" csCatId="colorful" phldr="1"/>
      <dgm:spPr/>
      <dgm:t>
        <a:bodyPr/>
        <a:lstStyle/>
        <a:p>
          <a:endParaRPr lang="en-US"/>
        </a:p>
      </dgm:t>
    </dgm:pt>
    <dgm:pt modelId="{16EB343B-7D6A-4F6F-A16D-E9EDFD8E82F8}">
      <dgm:prSet phldrT="[Text]" custT="1"/>
      <dgm:spPr/>
      <dgm:t>
        <a:bodyPr/>
        <a:lstStyle/>
        <a:p>
          <a:r>
            <a:rPr lang="en-US" sz="2000" dirty="0">
              <a:latin typeface="Calibri" pitchFamily="34" charset="0"/>
            </a:rPr>
            <a:t>In this session, you will learn to:</a:t>
          </a:r>
        </a:p>
      </dgm:t>
    </dgm:pt>
    <dgm:pt modelId="{3FAB6BA9-E737-4CAB-825C-6795ACCE526E}" type="parTrans" cxnId="{8A86E34A-B87D-490C-AA09-D7CF83581D74}">
      <dgm:prSet/>
      <dgm:spPr/>
      <dgm:t>
        <a:bodyPr/>
        <a:lstStyle/>
        <a:p>
          <a:endParaRPr lang="en-US"/>
        </a:p>
      </dgm:t>
    </dgm:pt>
    <dgm:pt modelId="{2AE327B0-8BBC-4574-9BC7-FBCCECF9B0CF}" type="sibTrans" cxnId="{8A86E34A-B87D-490C-AA09-D7CF83581D74}">
      <dgm:prSet/>
      <dgm:spPr/>
      <dgm:t>
        <a:bodyPr/>
        <a:lstStyle/>
        <a:p>
          <a:endParaRPr lang="en-US"/>
        </a:p>
      </dgm:t>
    </dgm:pt>
    <dgm:pt modelId="{65BB9BF4-A757-4C16-B5EC-37A91BCF339E}">
      <dgm:prSet phldrT="[Text]" custT="1"/>
      <dgm:spPr/>
      <dgm:t>
        <a:bodyPr/>
        <a:lstStyle/>
        <a:p>
          <a:r>
            <a:rPr lang="en-US" sz="1800" dirty="0">
              <a:latin typeface="Calibri" pitchFamily="34" charset="0"/>
            </a:rPr>
            <a:t>Inject application objects</a:t>
          </a:r>
        </a:p>
      </dgm:t>
    </dgm:pt>
    <dgm:pt modelId="{1BB87B53-E97C-4451-9E36-2941F4C927A8}" type="parTrans" cxnId="{2B965BA0-7566-491C-A5A4-5C66745C6D37}">
      <dgm:prSet/>
      <dgm:spPr/>
      <dgm:t>
        <a:bodyPr/>
        <a:lstStyle/>
        <a:p>
          <a:endParaRPr lang="en-US"/>
        </a:p>
      </dgm:t>
    </dgm:pt>
    <dgm:pt modelId="{F4D8F3F8-AB01-43B6-8C0C-A10DAAC01654}" type="sibTrans" cxnId="{2B965BA0-7566-491C-A5A4-5C66745C6D37}">
      <dgm:prSet/>
      <dgm:spPr/>
      <dgm:t>
        <a:bodyPr/>
        <a:lstStyle/>
        <a:p>
          <a:endParaRPr lang="en-US"/>
        </a:p>
      </dgm:t>
    </dgm:pt>
    <dgm:pt modelId="{A41629BE-B763-413D-BBF7-7CF41BA83001}">
      <dgm:prSet phldrT="[Text]" custT="1"/>
      <dgm:spPr/>
      <dgm:t>
        <a:bodyPr/>
        <a:lstStyle/>
        <a:p>
          <a:r>
            <a:rPr lang="en-US" sz="1800" dirty="0">
              <a:latin typeface="Calibri" pitchFamily="34" charset="0"/>
            </a:rPr>
            <a:t>Explore Spring MVC</a:t>
          </a:r>
        </a:p>
      </dgm:t>
    </dgm:pt>
    <dgm:pt modelId="{75452F42-EC04-4074-913A-4B942FEA6765}" type="parTrans" cxnId="{C3FB0A4E-74C3-4CFC-A032-2E0BC5750964}">
      <dgm:prSet/>
      <dgm:spPr/>
      <dgm:t>
        <a:bodyPr/>
        <a:lstStyle/>
        <a:p>
          <a:endParaRPr lang="en-US"/>
        </a:p>
      </dgm:t>
    </dgm:pt>
    <dgm:pt modelId="{C07638F1-C6B1-4C46-BD5E-D07C3694AAC2}" type="sibTrans" cxnId="{C3FB0A4E-74C3-4CFC-A032-2E0BC5750964}">
      <dgm:prSet/>
      <dgm:spPr/>
      <dgm:t>
        <a:bodyPr/>
        <a:lstStyle/>
        <a:p>
          <a:endParaRPr lang="en-US"/>
        </a:p>
      </dgm:t>
    </dgm:pt>
    <dgm:pt modelId="{F93DE788-70D0-430F-9557-27BC00B7045F}">
      <dgm:prSet phldrT="[Text]" custT="1"/>
      <dgm:spPr/>
      <dgm:t>
        <a:bodyPr/>
        <a:lstStyle/>
        <a:p>
          <a:r>
            <a:rPr lang="en-US" sz="1800" dirty="0">
              <a:latin typeface="Calibri" pitchFamily="34" charset="0"/>
            </a:rPr>
            <a:t>Handle Web requests</a:t>
          </a:r>
        </a:p>
      </dgm:t>
    </dgm:pt>
    <dgm:pt modelId="{55C53607-33BE-4ED4-B6D0-5BD8101EE371}" type="parTrans" cxnId="{FFC06C7B-1E1C-4146-B1E6-58E219851262}">
      <dgm:prSet/>
      <dgm:spPr/>
      <dgm:t>
        <a:bodyPr/>
        <a:lstStyle/>
        <a:p>
          <a:endParaRPr lang="en-US"/>
        </a:p>
      </dgm:t>
    </dgm:pt>
    <dgm:pt modelId="{9EBE4DC9-0579-4AE8-AA9B-FEBA41CCF6B1}" type="sibTrans" cxnId="{FFC06C7B-1E1C-4146-B1E6-58E219851262}">
      <dgm:prSet/>
      <dgm:spPr/>
      <dgm:t>
        <a:bodyPr/>
        <a:lstStyle/>
        <a:p>
          <a:endParaRPr lang="en-US"/>
        </a:p>
      </dgm:t>
    </dgm:pt>
    <dgm:pt modelId="{A23A46A3-E28E-4A94-A08B-E1D4A3EA2137}" type="pres">
      <dgm:prSet presAssocID="{EA547E68-23C0-4114-8896-8CA204C04770}" presName="layout" presStyleCnt="0">
        <dgm:presLayoutVars>
          <dgm:chMax/>
          <dgm:chPref/>
          <dgm:dir/>
          <dgm:animOne val="branch"/>
          <dgm:animLvl val="lvl"/>
          <dgm:resizeHandles/>
        </dgm:presLayoutVars>
      </dgm:prSet>
      <dgm:spPr/>
    </dgm:pt>
    <dgm:pt modelId="{098FB564-F98F-43AF-9E1B-EE895C192D45}" type="pres">
      <dgm:prSet presAssocID="{16EB343B-7D6A-4F6F-A16D-E9EDFD8E82F8}" presName="root" presStyleCnt="0">
        <dgm:presLayoutVars>
          <dgm:chMax/>
          <dgm:chPref val="4"/>
        </dgm:presLayoutVars>
      </dgm:prSet>
      <dgm:spPr/>
    </dgm:pt>
    <dgm:pt modelId="{2D7FFE01-873F-4096-AEE1-C461CB3A6ABC}" type="pres">
      <dgm:prSet presAssocID="{16EB343B-7D6A-4F6F-A16D-E9EDFD8E82F8}" presName="rootComposite" presStyleCnt="0">
        <dgm:presLayoutVars/>
      </dgm:prSet>
      <dgm:spPr/>
    </dgm:pt>
    <dgm:pt modelId="{928A7F3F-0A78-4EB4-8F5D-8E815DD9EBBD}" type="pres">
      <dgm:prSet presAssocID="{16EB343B-7D6A-4F6F-A16D-E9EDFD8E82F8}" presName="rootText" presStyleLbl="node0" presStyleIdx="0" presStyleCnt="1">
        <dgm:presLayoutVars>
          <dgm:chMax/>
          <dgm:chPref val="4"/>
        </dgm:presLayoutVars>
      </dgm:prSet>
      <dgm:spPr/>
    </dgm:pt>
    <dgm:pt modelId="{49205660-2F1A-4288-9E00-DA94258B1460}" type="pres">
      <dgm:prSet presAssocID="{16EB343B-7D6A-4F6F-A16D-E9EDFD8E82F8}" presName="childShape" presStyleCnt="0">
        <dgm:presLayoutVars>
          <dgm:chMax val="0"/>
          <dgm:chPref val="0"/>
        </dgm:presLayoutVars>
      </dgm:prSet>
      <dgm:spPr/>
    </dgm:pt>
    <dgm:pt modelId="{F5FD5B3F-D4C1-4BB7-BD30-129984784B4B}" type="pres">
      <dgm:prSet presAssocID="{65BB9BF4-A757-4C16-B5EC-37A91BCF339E}" presName="childComposite" presStyleCnt="0">
        <dgm:presLayoutVars>
          <dgm:chMax val="0"/>
          <dgm:chPref val="0"/>
        </dgm:presLayoutVars>
      </dgm:prSet>
      <dgm:spPr/>
    </dgm:pt>
    <dgm:pt modelId="{2EF02E5B-B18F-476B-A73D-39B3028EA816}" type="pres">
      <dgm:prSet presAssocID="{65BB9BF4-A757-4C16-B5EC-37A91BCF339E}" presName="Image" presStyleLbl="node1" presStyleIdx="0" presStyleCnt="3"/>
      <dgm:spPr>
        <a:blipFill rotWithShape="0">
          <a:blip xmlns:r="http://schemas.openxmlformats.org/officeDocument/2006/relationships" r:embed="rId1"/>
          <a:stretch>
            <a:fillRect/>
          </a:stretch>
        </a:blipFill>
      </dgm:spPr>
    </dgm:pt>
    <dgm:pt modelId="{596C8B2B-1315-46E0-90D1-DB3488E71BCB}" type="pres">
      <dgm:prSet presAssocID="{65BB9BF4-A757-4C16-B5EC-37A91BCF339E}" presName="childText" presStyleLbl="lnNode1" presStyleIdx="0" presStyleCnt="3">
        <dgm:presLayoutVars>
          <dgm:chMax val="0"/>
          <dgm:chPref val="0"/>
          <dgm:bulletEnabled val="1"/>
        </dgm:presLayoutVars>
      </dgm:prSet>
      <dgm:spPr/>
    </dgm:pt>
    <dgm:pt modelId="{6F31AC80-7B98-4611-A970-165F9984C006}" type="pres">
      <dgm:prSet presAssocID="{A41629BE-B763-413D-BBF7-7CF41BA83001}" presName="childComposite" presStyleCnt="0">
        <dgm:presLayoutVars>
          <dgm:chMax val="0"/>
          <dgm:chPref val="0"/>
        </dgm:presLayoutVars>
      </dgm:prSet>
      <dgm:spPr/>
    </dgm:pt>
    <dgm:pt modelId="{B0B09CE9-2A9E-421A-B74E-2429A1126B10}" type="pres">
      <dgm:prSet presAssocID="{A41629BE-B763-413D-BBF7-7CF41BA83001}" presName="Image" presStyleLbl="node1" presStyleIdx="1" presStyleCnt="3"/>
      <dgm:spPr>
        <a:blipFill rotWithShape="0">
          <a:blip xmlns:r="http://schemas.openxmlformats.org/officeDocument/2006/relationships" r:embed="rId2"/>
          <a:stretch>
            <a:fillRect/>
          </a:stretch>
        </a:blipFill>
      </dgm:spPr>
    </dgm:pt>
    <dgm:pt modelId="{B9CC1661-0868-4570-9482-AEDE578C7395}" type="pres">
      <dgm:prSet presAssocID="{A41629BE-B763-413D-BBF7-7CF41BA83001}" presName="childText" presStyleLbl="lnNode1" presStyleIdx="1" presStyleCnt="3">
        <dgm:presLayoutVars>
          <dgm:chMax val="0"/>
          <dgm:chPref val="0"/>
          <dgm:bulletEnabled val="1"/>
        </dgm:presLayoutVars>
      </dgm:prSet>
      <dgm:spPr/>
    </dgm:pt>
    <dgm:pt modelId="{6E99DD85-7543-4DA2-BF88-2845FA3A5ABB}" type="pres">
      <dgm:prSet presAssocID="{F93DE788-70D0-430F-9557-27BC00B7045F}" presName="childComposite" presStyleCnt="0">
        <dgm:presLayoutVars>
          <dgm:chMax val="0"/>
          <dgm:chPref val="0"/>
        </dgm:presLayoutVars>
      </dgm:prSet>
      <dgm:spPr/>
    </dgm:pt>
    <dgm:pt modelId="{395E16A3-AC65-4594-A486-43EC579C31ED}" type="pres">
      <dgm:prSet presAssocID="{F93DE788-70D0-430F-9557-27BC00B7045F}" presName="Image" presStyleLbl="node1" presStyleIdx="2" presStyleCnt="3"/>
      <dgm:spPr>
        <a:blipFill rotWithShape="0">
          <a:blip xmlns:r="http://schemas.openxmlformats.org/officeDocument/2006/relationships" r:embed="rId3"/>
          <a:stretch>
            <a:fillRect/>
          </a:stretch>
        </a:blipFill>
      </dgm:spPr>
    </dgm:pt>
    <dgm:pt modelId="{1C88A98F-DC55-4C4F-A6F8-3486722D6271}" type="pres">
      <dgm:prSet presAssocID="{F93DE788-70D0-430F-9557-27BC00B7045F}" presName="childText" presStyleLbl="lnNode1" presStyleIdx="2" presStyleCnt="3">
        <dgm:presLayoutVars>
          <dgm:chMax val="0"/>
          <dgm:chPref val="0"/>
          <dgm:bulletEnabled val="1"/>
        </dgm:presLayoutVars>
      </dgm:prSet>
      <dgm:spPr/>
    </dgm:pt>
  </dgm:ptLst>
  <dgm:cxnLst>
    <dgm:cxn modelId="{F2AE362E-0052-4E29-831D-7E652B029E54}" type="presOf" srcId="{EA547E68-23C0-4114-8896-8CA204C04770}" destId="{A23A46A3-E28E-4A94-A08B-E1D4A3EA2137}" srcOrd="0" destOrd="0" presId="urn:microsoft.com/office/officeart/2008/layout/PictureAccentList"/>
    <dgm:cxn modelId="{8A86E34A-B87D-490C-AA09-D7CF83581D74}" srcId="{EA547E68-23C0-4114-8896-8CA204C04770}" destId="{16EB343B-7D6A-4F6F-A16D-E9EDFD8E82F8}" srcOrd="0" destOrd="0" parTransId="{3FAB6BA9-E737-4CAB-825C-6795ACCE526E}" sibTransId="{2AE327B0-8BBC-4574-9BC7-FBCCECF9B0CF}"/>
    <dgm:cxn modelId="{C3FB0A4E-74C3-4CFC-A032-2E0BC5750964}" srcId="{16EB343B-7D6A-4F6F-A16D-E9EDFD8E82F8}" destId="{A41629BE-B763-413D-BBF7-7CF41BA83001}" srcOrd="1" destOrd="0" parTransId="{75452F42-EC04-4074-913A-4B942FEA6765}" sibTransId="{C07638F1-C6B1-4C46-BD5E-D07C3694AAC2}"/>
    <dgm:cxn modelId="{0B07CB76-D635-4BF9-AC91-65C434E1009D}" type="presOf" srcId="{16EB343B-7D6A-4F6F-A16D-E9EDFD8E82F8}" destId="{928A7F3F-0A78-4EB4-8F5D-8E815DD9EBBD}" srcOrd="0" destOrd="0" presId="urn:microsoft.com/office/officeart/2008/layout/PictureAccentList"/>
    <dgm:cxn modelId="{FFC06C7B-1E1C-4146-B1E6-58E219851262}" srcId="{16EB343B-7D6A-4F6F-A16D-E9EDFD8E82F8}" destId="{F93DE788-70D0-430F-9557-27BC00B7045F}" srcOrd="2" destOrd="0" parTransId="{55C53607-33BE-4ED4-B6D0-5BD8101EE371}" sibTransId="{9EBE4DC9-0579-4AE8-AA9B-FEBA41CCF6B1}"/>
    <dgm:cxn modelId="{2B965BA0-7566-491C-A5A4-5C66745C6D37}" srcId="{16EB343B-7D6A-4F6F-A16D-E9EDFD8E82F8}" destId="{65BB9BF4-A757-4C16-B5EC-37A91BCF339E}" srcOrd="0" destOrd="0" parTransId="{1BB87B53-E97C-4451-9E36-2941F4C927A8}" sibTransId="{F4D8F3F8-AB01-43B6-8C0C-A10DAAC01654}"/>
    <dgm:cxn modelId="{CE8674EB-CE7E-4E20-AF1B-82DB2B4B047D}" type="presOf" srcId="{F93DE788-70D0-430F-9557-27BC00B7045F}" destId="{1C88A98F-DC55-4C4F-A6F8-3486722D6271}" srcOrd="0" destOrd="0" presId="urn:microsoft.com/office/officeart/2008/layout/PictureAccentList"/>
    <dgm:cxn modelId="{925579ED-7E34-4E87-B5A8-CF1BBE32EC62}" type="presOf" srcId="{A41629BE-B763-413D-BBF7-7CF41BA83001}" destId="{B9CC1661-0868-4570-9482-AEDE578C7395}" srcOrd="0" destOrd="0" presId="urn:microsoft.com/office/officeart/2008/layout/PictureAccentList"/>
    <dgm:cxn modelId="{05A840F3-1294-4577-9796-070D30D57F55}" type="presOf" srcId="{65BB9BF4-A757-4C16-B5EC-37A91BCF339E}" destId="{596C8B2B-1315-46E0-90D1-DB3488E71BCB}" srcOrd="0" destOrd="0" presId="urn:microsoft.com/office/officeart/2008/layout/PictureAccentList"/>
    <dgm:cxn modelId="{ED59F7A3-12A3-4A1F-88AD-C2D6CAC1446C}" type="presParOf" srcId="{A23A46A3-E28E-4A94-A08B-E1D4A3EA2137}" destId="{098FB564-F98F-43AF-9E1B-EE895C192D45}" srcOrd="0" destOrd="0" presId="urn:microsoft.com/office/officeart/2008/layout/PictureAccentList"/>
    <dgm:cxn modelId="{B8826DBB-F253-46B0-AFCB-9A6243B0E819}" type="presParOf" srcId="{098FB564-F98F-43AF-9E1B-EE895C192D45}" destId="{2D7FFE01-873F-4096-AEE1-C461CB3A6ABC}" srcOrd="0" destOrd="0" presId="urn:microsoft.com/office/officeart/2008/layout/PictureAccentList"/>
    <dgm:cxn modelId="{F39FA01F-4A0D-42B5-9BDB-B44326BEDE60}" type="presParOf" srcId="{2D7FFE01-873F-4096-AEE1-C461CB3A6ABC}" destId="{928A7F3F-0A78-4EB4-8F5D-8E815DD9EBBD}" srcOrd="0" destOrd="0" presId="urn:microsoft.com/office/officeart/2008/layout/PictureAccentList"/>
    <dgm:cxn modelId="{4DA2EFD9-7D1E-4E8F-965C-2DCACBEAD71E}" type="presParOf" srcId="{098FB564-F98F-43AF-9E1B-EE895C192D45}" destId="{49205660-2F1A-4288-9E00-DA94258B1460}" srcOrd="1" destOrd="0" presId="urn:microsoft.com/office/officeart/2008/layout/PictureAccentList"/>
    <dgm:cxn modelId="{77527733-E9D1-4A35-B323-E9476DCA1A7B}" type="presParOf" srcId="{49205660-2F1A-4288-9E00-DA94258B1460}" destId="{F5FD5B3F-D4C1-4BB7-BD30-129984784B4B}" srcOrd="0" destOrd="0" presId="urn:microsoft.com/office/officeart/2008/layout/PictureAccentList"/>
    <dgm:cxn modelId="{76FA0644-0AAE-492D-A363-AEBE62DE0190}" type="presParOf" srcId="{F5FD5B3F-D4C1-4BB7-BD30-129984784B4B}" destId="{2EF02E5B-B18F-476B-A73D-39B3028EA816}" srcOrd="0" destOrd="0" presId="urn:microsoft.com/office/officeart/2008/layout/PictureAccentList"/>
    <dgm:cxn modelId="{89C5B3F0-92E0-40E6-B92B-4A8A91D0D3C6}" type="presParOf" srcId="{F5FD5B3F-D4C1-4BB7-BD30-129984784B4B}" destId="{596C8B2B-1315-46E0-90D1-DB3488E71BCB}" srcOrd="1" destOrd="0" presId="urn:microsoft.com/office/officeart/2008/layout/PictureAccentList"/>
    <dgm:cxn modelId="{4B0555EB-3074-4F71-940F-0F5E001FA9E2}" type="presParOf" srcId="{49205660-2F1A-4288-9E00-DA94258B1460}" destId="{6F31AC80-7B98-4611-A970-165F9984C006}" srcOrd="1" destOrd="0" presId="urn:microsoft.com/office/officeart/2008/layout/PictureAccentList"/>
    <dgm:cxn modelId="{D5DA14A8-53C2-4F79-A930-3C76A7D9BEF7}" type="presParOf" srcId="{6F31AC80-7B98-4611-A970-165F9984C006}" destId="{B0B09CE9-2A9E-421A-B74E-2429A1126B10}" srcOrd="0" destOrd="0" presId="urn:microsoft.com/office/officeart/2008/layout/PictureAccentList"/>
    <dgm:cxn modelId="{5705881E-FE80-4B65-9144-73DAA0DA5BB3}" type="presParOf" srcId="{6F31AC80-7B98-4611-A970-165F9984C006}" destId="{B9CC1661-0868-4570-9482-AEDE578C7395}" srcOrd="1" destOrd="0" presId="urn:microsoft.com/office/officeart/2008/layout/PictureAccentList"/>
    <dgm:cxn modelId="{2A1F402D-99A4-4216-A541-64FDCDC56A3A}" type="presParOf" srcId="{49205660-2F1A-4288-9E00-DA94258B1460}" destId="{6E99DD85-7543-4DA2-BF88-2845FA3A5ABB}" srcOrd="2" destOrd="0" presId="urn:microsoft.com/office/officeart/2008/layout/PictureAccentList"/>
    <dgm:cxn modelId="{26B4E4FD-27E1-419D-AB04-63CEF55DF2E6}" type="presParOf" srcId="{6E99DD85-7543-4DA2-BF88-2845FA3A5ABB}" destId="{395E16A3-AC65-4594-A486-43EC579C31ED}" srcOrd="0" destOrd="0" presId="urn:microsoft.com/office/officeart/2008/layout/PictureAccentList"/>
    <dgm:cxn modelId="{C532759F-88FA-4268-8A91-4A889ECEFF07}" type="presParOf" srcId="{6E99DD85-7543-4DA2-BF88-2845FA3A5ABB}" destId="{1C88A98F-DC55-4C4F-A6F8-3486722D6271}"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A7F3F-0A78-4EB4-8F5D-8E815DD9EBBD}">
      <dsp:nvSpPr>
        <dsp:cNvPr id="0" name=""/>
        <dsp:cNvSpPr/>
      </dsp:nvSpPr>
      <dsp:spPr>
        <a:xfrm>
          <a:off x="307470" y="1384"/>
          <a:ext cx="5810560" cy="832511"/>
        </a:xfrm>
        <a:prstGeom prst="roundRect">
          <a:avLst>
            <a:gd name="adj" fmla="val 10000"/>
          </a:avLst>
        </a:prstGeom>
        <a:solidFill>
          <a:schemeClr val="accent1">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itchFamily="34" charset="0"/>
            </a:rPr>
            <a:t>In this session, you will learn to:</a:t>
          </a:r>
        </a:p>
      </dsp:txBody>
      <dsp:txXfrm>
        <a:off x="331853" y="25767"/>
        <a:ext cx="5761794" cy="783745"/>
      </dsp:txXfrm>
    </dsp:sp>
    <dsp:sp modelId="{2EF02E5B-B18F-476B-A73D-39B3028EA816}">
      <dsp:nvSpPr>
        <dsp:cNvPr id="0" name=""/>
        <dsp:cNvSpPr/>
      </dsp:nvSpPr>
      <dsp:spPr>
        <a:xfrm>
          <a:off x="307470" y="983748"/>
          <a:ext cx="832511" cy="832511"/>
        </a:xfrm>
        <a:prstGeom prst="roundRect">
          <a:avLst>
            <a:gd name="adj" fmla="val 16670"/>
          </a:avLst>
        </a:prstGeom>
        <a:blipFill rotWithShape="0">
          <a:blip xmlns:r="http://schemas.openxmlformats.org/officeDocument/2006/relationships" r:embed="rId1"/>
          <a:stretch>
            <a:fillRect/>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96C8B2B-1315-46E0-90D1-DB3488E71BCB}">
      <dsp:nvSpPr>
        <dsp:cNvPr id="0" name=""/>
        <dsp:cNvSpPr/>
      </dsp:nvSpPr>
      <dsp:spPr>
        <a:xfrm>
          <a:off x="1189932" y="983748"/>
          <a:ext cx="4928098" cy="832511"/>
        </a:xfrm>
        <a:prstGeom prst="roundRect">
          <a:avLst>
            <a:gd name="adj" fmla="val 1667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rPr>
            <a:t>Inject application objects</a:t>
          </a:r>
        </a:p>
      </dsp:txBody>
      <dsp:txXfrm>
        <a:off x="1230579" y="1024395"/>
        <a:ext cx="4846804" cy="751217"/>
      </dsp:txXfrm>
    </dsp:sp>
    <dsp:sp modelId="{B0B09CE9-2A9E-421A-B74E-2429A1126B10}">
      <dsp:nvSpPr>
        <dsp:cNvPr id="0" name=""/>
        <dsp:cNvSpPr/>
      </dsp:nvSpPr>
      <dsp:spPr>
        <a:xfrm>
          <a:off x="307470" y="1916161"/>
          <a:ext cx="832511" cy="832511"/>
        </a:xfrm>
        <a:prstGeom prst="roundRect">
          <a:avLst>
            <a:gd name="adj" fmla="val 16670"/>
          </a:avLst>
        </a:prstGeom>
        <a:blipFill rotWithShape="0">
          <a:blip xmlns:r="http://schemas.openxmlformats.org/officeDocument/2006/relationships" r:embed="rId2"/>
          <a:stretch>
            <a:fillRect/>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9CC1661-0868-4570-9482-AEDE578C7395}">
      <dsp:nvSpPr>
        <dsp:cNvPr id="0" name=""/>
        <dsp:cNvSpPr/>
      </dsp:nvSpPr>
      <dsp:spPr>
        <a:xfrm>
          <a:off x="1189932" y="1916161"/>
          <a:ext cx="4928098" cy="832511"/>
        </a:xfrm>
        <a:prstGeom prst="roundRect">
          <a:avLst>
            <a:gd name="adj" fmla="val 16670"/>
          </a:avLst>
        </a:prstGeom>
        <a:solidFill>
          <a:schemeClr val="accent3">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rPr>
            <a:t>Explore Spring MVC</a:t>
          </a:r>
        </a:p>
      </dsp:txBody>
      <dsp:txXfrm>
        <a:off x="1230579" y="1956808"/>
        <a:ext cx="4846804" cy="751217"/>
      </dsp:txXfrm>
    </dsp:sp>
    <dsp:sp modelId="{395E16A3-AC65-4594-A486-43EC579C31ED}">
      <dsp:nvSpPr>
        <dsp:cNvPr id="0" name=""/>
        <dsp:cNvSpPr/>
      </dsp:nvSpPr>
      <dsp:spPr>
        <a:xfrm>
          <a:off x="307470" y="2848574"/>
          <a:ext cx="832511" cy="832511"/>
        </a:xfrm>
        <a:prstGeom prst="roundRect">
          <a:avLst>
            <a:gd name="adj" fmla="val 16670"/>
          </a:avLst>
        </a:prstGeom>
        <a:blipFill rotWithShape="0">
          <a:blip xmlns:r="http://schemas.openxmlformats.org/officeDocument/2006/relationships" r:embed="rId3"/>
          <a:stretch>
            <a:fillRect/>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C88A98F-DC55-4C4F-A6F8-3486722D6271}">
      <dsp:nvSpPr>
        <dsp:cNvPr id="0" name=""/>
        <dsp:cNvSpPr/>
      </dsp:nvSpPr>
      <dsp:spPr>
        <a:xfrm>
          <a:off x="1189932" y="2848574"/>
          <a:ext cx="4928098" cy="832511"/>
        </a:xfrm>
        <a:prstGeom prst="roundRect">
          <a:avLst>
            <a:gd name="adj" fmla="val 16670"/>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itchFamily="34" charset="0"/>
            </a:rPr>
            <a:t>Handle Web requests</a:t>
          </a:r>
        </a:p>
      </dsp:txBody>
      <dsp:txXfrm>
        <a:off x="1230579" y="2889221"/>
        <a:ext cx="4846804" cy="751217"/>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AE6A1-A983-4108-8665-A4845372620D}" type="datetimeFigureOut">
              <a:rPr lang="en-US" smtClean="0"/>
              <a:pPr/>
              <a:t>8/26/2021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66988-C80D-43EB-9236-EC4F2670C691}" type="slidenum">
              <a:rPr lang="en-US" smtClean="0"/>
              <a:pPr/>
              <a:t>‹#›</a:t>
            </a:fld>
            <a:endParaRPr lang="en-US"/>
          </a:p>
        </p:txBody>
      </p:sp>
    </p:spTree>
    <p:extLst>
      <p:ext uri="{BB962C8B-B14F-4D97-AF65-F5344CB8AC3E}">
        <p14:creationId xmlns:p14="http://schemas.microsoft.com/office/powerpoint/2010/main" val="1825031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781550" y="2076450"/>
            <a:ext cx="4257675" cy="2548658"/>
          </a:xfrm>
          <a:noFill/>
          <a:effectLst>
            <a:outerShdw blurRad="50800" dist="38100" dir="2700000" algn="tl" rotWithShape="0">
              <a:prstClr val="black">
                <a:alpha val="40000"/>
              </a:prstClr>
            </a:outerShdw>
          </a:effectLst>
        </p:spPr>
        <p:txBody>
          <a:bodyPr anchor="t">
            <a:normAutofit/>
          </a:bodyPr>
          <a:lstStyle>
            <a:lvl1pPr algn="r">
              <a:defRPr sz="3600" b="1" cap="none" spc="0">
                <a:ln w="0"/>
                <a:solidFill>
                  <a:schemeClr val="tx1"/>
                </a:solidFill>
                <a:effectLst/>
                <a:latin typeface="Calibri" panose="020F0502020204030204" pitchFamily="34" charset="0"/>
                <a:cs typeface="Arial" panose="020B0604020202020204" pitchFamily="34" charset="0"/>
              </a:defRPr>
            </a:lvl1pPr>
          </a:lstStyle>
          <a:p>
            <a:r>
              <a:rPr lang="en-US" dirty="0"/>
              <a:t>Implementing Java Server Faces in Java EE Applications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pattFill prst="pct50">
          <a:fgClr>
            <a:srgbClr val="0070C0"/>
          </a:fgClr>
          <a:bgClr>
            <a:srgbClr val="002060"/>
          </a:bgClr>
        </a:patt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5854"/>
            <a:ext cx="9144000" cy="694944"/>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846"/>
            <a:ext cx="9144000" cy="1033272"/>
          </a:xfrm>
          <a:prstGeom prst="rect">
            <a:avLst/>
          </a:prstGeom>
        </p:spPr>
      </p:pic>
      <p:sp>
        <p:nvSpPr>
          <p:cNvPr id="3" name="Content Placeholder 2"/>
          <p:cNvSpPr>
            <a:spLocks noGrp="1"/>
          </p:cNvSpPr>
          <p:nvPr>
            <p:ph idx="1"/>
          </p:nvPr>
        </p:nvSpPr>
        <p:spPr>
          <a:xfrm>
            <a:off x="309563" y="1018913"/>
            <a:ext cx="8362951" cy="5581650"/>
          </a:xfrm>
        </p:spPr>
        <p:txBody>
          <a:bodyPr anchor="t"/>
          <a:lstStyle>
            <a:lvl1pPr marL="342900" indent="-342900">
              <a:spcBef>
                <a:spcPts val="500"/>
              </a:spcBef>
              <a:spcAft>
                <a:spcPts val="500"/>
              </a:spcAft>
              <a:buClr>
                <a:schemeClr val="tx1"/>
              </a:buClr>
              <a:buFont typeface="Wingdings" panose="05000000000000000000" pitchFamily="2" charset="2"/>
              <a:buChar char="u"/>
              <a:defRPr b="0">
                <a:solidFill>
                  <a:schemeClr val="tx1"/>
                </a:solidFill>
              </a:defRPr>
            </a:lvl1pPr>
            <a:lvl2pPr>
              <a:spcBef>
                <a:spcPts val="500"/>
              </a:spcBef>
              <a:spcAft>
                <a:spcPts val="500"/>
              </a:spcAft>
              <a:buClr>
                <a:schemeClr val="bg1"/>
              </a:buClr>
              <a:defRPr/>
            </a:lvl2pPr>
            <a:lvl3pPr marL="731502" indent="-365751">
              <a:spcBef>
                <a:spcPts val="500"/>
              </a:spcBef>
              <a:spcAft>
                <a:spcPts val="500"/>
              </a:spcAft>
              <a:buClr>
                <a:schemeClr val="tx1"/>
              </a:buClr>
              <a:buFont typeface="Wingdings" panose="05000000000000000000" pitchFamily="2" charset="2"/>
              <a:buChar char=""/>
              <a:defRPr/>
            </a:lvl3pPr>
            <a:lvl4pPr>
              <a:spcBef>
                <a:spcPts val="500"/>
              </a:spcBef>
              <a:spcAft>
                <a:spcPts val="500"/>
              </a:spcAft>
              <a:buClr>
                <a:schemeClr val="tx1"/>
              </a:buClr>
              <a:defRPr/>
            </a:lvl4pPr>
            <a:lvl5pPr>
              <a:spcBef>
                <a:spcPts val="500"/>
              </a:spcBef>
              <a:spcAft>
                <a:spcPts val="500"/>
              </a:spcAft>
              <a:buClr>
                <a:schemeClr val="tx1"/>
              </a:buClr>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8" name="Rectangle 7"/>
          <p:cNvSpPr/>
          <p:nvPr userDrawn="1"/>
        </p:nvSpPr>
        <p:spPr>
          <a:xfrm>
            <a:off x="0" y="-12845"/>
            <a:ext cx="8187839" cy="803420"/>
          </a:xfrm>
          <a:prstGeom prst="rect">
            <a:avLst/>
          </a:prstGeom>
          <a:gradFill flip="none" rotWithShape="1">
            <a:gsLst>
              <a:gs pos="0">
                <a:schemeClr val="tx1">
                  <a:alpha val="0"/>
                </a:schemeClr>
              </a:gs>
              <a:gs pos="53600">
                <a:schemeClr val="tx1">
                  <a:lumMod val="85000"/>
                  <a:alpha val="90000"/>
                </a:schemeClr>
              </a:gs>
              <a:gs pos="100000">
                <a:schemeClr val="tx1">
                  <a:lumMod val="100000"/>
                  <a:alpha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 name="Title 1"/>
          <p:cNvSpPr>
            <a:spLocks noGrp="1"/>
          </p:cNvSpPr>
          <p:nvPr>
            <p:ph type="title" hasCustomPrompt="1"/>
          </p:nvPr>
        </p:nvSpPr>
        <p:spPr>
          <a:xfrm>
            <a:off x="89384" y="80398"/>
            <a:ext cx="8016391" cy="473452"/>
          </a:xfrm>
          <a:noFill/>
          <a:effectLst/>
        </p:spPr>
        <p:txBody>
          <a:bodyPr>
            <a:normAutofit/>
          </a:bodyPr>
          <a:lstStyle>
            <a:lvl1pPr>
              <a:defRPr sz="2200" b="1" cap="none" spc="0" baseline="0">
                <a:ln>
                  <a:noFill/>
                </a:ln>
                <a:solidFill>
                  <a:schemeClr val="bg1"/>
                </a:solidFill>
                <a:effectLst/>
                <a:latin typeface="Calibri" panose="020F0502020204030204" pitchFamily="34" charset="0"/>
              </a:defRPr>
            </a:lvl1pPr>
          </a:lstStyle>
          <a:p>
            <a:r>
              <a:rPr lang="en-US" dirty="0"/>
              <a:t>Objectives</a:t>
            </a:r>
          </a:p>
        </p:txBody>
      </p:sp>
      <p:sp>
        <p:nvSpPr>
          <p:cNvPr id="9" name="Text Box 3"/>
          <p:cNvSpPr txBox="1">
            <a:spLocks noChangeArrowheads="1"/>
          </p:cNvSpPr>
          <p:nvPr userDrawn="1"/>
        </p:nvSpPr>
        <p:spPr bwMode="auto">
          <a:xfrm>
            <a:off x="7984690" y="6535736"/>
            <a:ext cx="1066800" cy="274638"/>
          </a:xfrm>
          <a:prstGeom prst="rect">
            <a:avLst/>
          </a:prstGeom>
          <a:noFill/>
          <a:ln>
            <a:noFill/>
          </a:ln>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defRPr/>
            </a:pPr>
            <a:r>
              <a:rPr lang="en-US" sz="1200" b="1" dirty="0">
                <a:solidFill>
                  <a:prstClr val="white"/>
                </a:solidFill>
                <a:latin typeface="Calibri"/>
              </a:rPr>
              <a:t>Slide </a:t>
            </a:r>
            <a:fld id="{7F517535-8129-4A12-85A0-02B6B41FEE91}" type="slidenum">
              <a:rPr lang="en-US" sz="1200" b="1" smtClean="0">
                <a:solidFill>
                  <a:prstClr val="white"/>
                </a:solidFill>
                <a:latin typeface="Calibri"/>
              </a:rPr>
              <a:pPr algn="ctr" eaLnBrk="1" hangingPunct="1">
                <a:spcBef>
                  <a:spcPct val="50000"/>
                </a:spcBef>
                <a:defRPr/>
              </a:pPr>
              <a:t>‹#›</a:t>
            </a:fld>
            <a:endParaRPr lang="en-US" sz="1200" b="1" dirty="0">
              <a:solidFill>
                <a:prstClr val="white"/>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0">
          <a:fgClr>
            <a:srgbClr val="00B0F0"/>
          </a:fgClr>
          <a:bgClr>
            <a:srgbClr val="0070C0"/>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3159" y="4487335"/>
            <a:ext cx="64008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13159" y="522517"/>
            <a:ext cx="6400800" cy="3778553"/>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457189" rtl="0" eaLnBrk="1" latinLnBrk="0" hangingPunct="1">
        <a:spcBef>
          <a:spcPct val="0"/>
        </a:spcBef>
        <a:buNone/>
        <a:defRPr sz="3600" kern="1200" cap="all">
          <a:ln w="3175" cmpd="sng">
            <a:noFill/>
          </a:ln>
          <a:solidFill>
            <a:schemeClr val="tx1"/>
          </a:solidFill>
          <a:effectLst>
            <a:outerShdw blurRad="38100" dist="38100" dir="2700000" algn="tl">
              <a:srgbClr val="000000">
                <a:alpha val="43137"/>
              </a:srgbClr>
            </a:outerShdw>
          </a:effectLst>
          <a:latin typeface="Calibri" panose="020F05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189" rtl="0" eaLnBrk="1" latinLnBrk="0" hangingPunct="1">
        <a:spcBef>
          <a:spcPct val="20000"/>
        </a:spcBef>
        <a:spcAft>
          <a:spcPts val="600"/>
        </a:spcAft>
        <a:buClr>
          <a:schemeClr val="tx1"/>
        </a:buClr>
        <a:buSzPct val="80000"/>
        <a:buFont typeface="Wingdings 3" panose="05040102010807070707" pitchFamily="18" charset="2"/>
        <a:buNone/>
        <a:defRPr sz="2000" b="0" kern="1200" cap="none">
          <a:solidFill>
            <a:srgbClr val="FFCC66"/>
          </a:solidFill>
          <a:effectLst/>
          <a:latin typeface="Calibri" panose="020F0502020204030204" pitchFamily="34" charset="0"/>
          <a:ea typeface="+mn-ea"/>
          <a:cs typeface="+mn-cs"/>
        </a:defRPr>
      </a:lvl1pPr>
      <a:lvl2pPr marL="0" indent="-365751" algn="l" defTabSz="457189" rtl="0" eaLnBrk="1" latinLnBrk="0" hangingPunct="1">
        <a:spcBef>
          <a:spcPct val="20000"/>
        </a:spcBef>
        <a:spcAft>
          <a:spcPts val="600"/>
        </a:spcAft>
        <a:buClr>
          <a:srgbClr val="FFFF00"/>
        </a:buClr>
        <a:buSzPct val="80000"/>
        <a:buFont typeface="Wingdings" panose="05000000000000000000" pitchFamily="2" charset="2"/>
        <a:buChar char="u"/>
        <a:defRPr sz="1800" kern="1200" cap="none">
          <a:solidFill>
            <a:schemeClr val="tx1"/>
          </a:solidFill>
          <a:effectLst/>
          <a:latin typeface="Calibri" panose="020F0502020204030204" pitchFamily="34" charset="0"/>
          <a:ea typeface="+mn-ea"/>
          <a:cs typeface="+mn-cs"/>
        </a:defRPr>
      </a:lvl2pPr>
      <a:lvl3pPr marL="731502" indent="-365751" algn="l" defTabSz="457189" rtl="0" eaLnBrk="1" latinLnBrk="0" hangingPunct="1">
        <a:spcBef>
          <a:spcPct val="20000"/>
        </a:spcBef>
        <a:spcAft>
          <a:spcPts val="600"/>
        </a:spcAft>
        <a:buClr>
          <a:srgbClr val="FFFF00"/>
        </a:buClr>
        <a:buSzPct val="80000"/>
        <a:buFont typeface="Wingdings" panose="05000000000000000000" pitchFamily="2" charset="2"/>
        <a:buChar char=""/>
        <a:defRPr sz="1600" kern="1200" cap="none">
          <a:solidFill>
            <a:schemeClr val="tx1"/>
          </a:solidFill>
          <a:effectLst/>
          <a:latin typeface="Calibri" panose="020F0502020204030204" pitchFamily="34" charset="0"/>
          <a:ea typeface="+mn-ea"/>
          <a:cs typeface="+mn-cs"/>
        </a:defRPr>
      </a:lvl3pPr>
      <a:lvl4pPr marL="1097253" indent="-365751" algn="l" defTabSz="457189" rtl="0" eaLnBrk="1" latinLnBrk="0" hangingPunct="1">
        <a:spcBef>
          <a:spcPct val="20000"/>
        </a:spcBef>
        <a:spcAft>
          <a:spcPts val="600"/>
        </a:spcAft>
        <a:buClr>
          <a:srgbClr val="FFFF00"/>
        </a:buClr>
        <a:buSzPct val="80000"/>
        <a:buFont typeface="Wingdings 3" panose="05040102010807070707" pitchFamily="18" charset="2"/>
        <a:buChar char=""/>
        <a:defRPr sz="1400" kern="1200" cap="none">
          <a:solidFill>
            <a:schemeClr val="tx1"/>
          </a:solidFill>
          <a:effectLst/>
          <a:latin typeface="Calibri" panose="020F0502020204030204" pitchFamily="34" charset="0"/>
          <a:ea typeface="+mn-ea"/>
          <a:cs typeface="+mn-cs"/>
        </a:defRPr>
      </a:lvl4pPr>
      <a:lvl5pPr marL="1463003" indent="-365751" algn="l" defTabSz="457189" rtl="0" eaLnBrk="1" latinLnBrk="0" hangingPunct="1">
        <a:spcBef>
          <a:spcPct val="20000"/>
        </a:spcBef>
        <a:spcAft>
          <a:spcPts val="600"/>
        </a:spcAft>
        <a:buClr>
          <a:srgbClr val="FFFF00"/>
        </a:buClr>
        <a:buSzPct val="80000"/>
        <a:buFont typeface="Wingdings 3" panose="05040102010807070707" pitchFamily="18" charset="2"/>
        <a:buChar char=""/>
        <a:defRPr sz="1400" kern="1200" cap="none">
          <a:solidFill>
            <a:schemeClr val="tx1"/>
          </a:solidFill>
          <a:effectLst/>
          <a:latin typeface="Calibri" panose="020F0502020204030204" pitchFamily="34" charset="0"/>
          <a:ea typeface="+mn-ea"/>
          <a:cs typeface="+mn-cs"/>
        </a:defRPr>
      </a:lvl5pPr>
      <a:lvl6pPr marL="2514537"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726"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8914"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103" indent="-228594" algn="l" defTabSz="457189"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Adobe Heiti Std R" panose="020B0400000000000000" pitchFamily="34" charset="-128"/>
                <a:ea typeface="Adobe Heiti Std R" panose="020B0400000000000000" pitchFamily="34" charset="-128"/>
              </a:rPr>
              <a:t>Building Web Applications Using the Spring Framework</a:t>
            </a:r>
          </a:p>
        </p:txBody>
      </p:sp>
    </p:spTree>
    <p:extLst>
      <p:ext uri="{BB962C8B-B14F-4D97-AF65-F5344CB8AC3E}">
        <p14:creationId xmlns:p14="http://schemas.microsoft.com/office/powerpoint/2010/main" val="4652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 (Contd.)</a:t>
            </a:r>
          </a:p>
        </p:txBody>
      </p:sp>
      <p:sp>
        <p:nvSpPr>
          <p:cNvPr id="31" name="Freeform 30"/>
          <p:cNvSpPr/>
          <p:nvPr/>
        </p:nvSpPr>
        <p:spPr bwMode="auto">
          <a:xfrm>
            <a:off x="491321" y="1517184"/>
            <a:ext cx="5076965" cy="884822"/>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&lt;bean id="predator"</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SetterInject.Predator</a:t>
            </a:r>
            <a:r>
              <a:rPr lang="en-US" sz="1600" dirty="0">
                <a:solidFill>
                  <a:schemeClr val="tx1"/>
                </a:solidFill>
                <a:latin typeface="Courier New" pitchFamily="49" charset="0"/>
                <a:ea typeface="MS PGothic" panose="020B0600070205080204" pitchFamily="34" charset="-128"/>
                <a:cs typeface="Courier New" pitchFamily="49" charset="0"/>
              </a:rPr>
              <a:t>"/&gt;</a:t>
            </a:r>
          </a:p>
        </p:txBody>
      </p:sp>
      <p:sp>
        <p:nvSpPr>
          <p:cNvPr id="34" name="TextBox 33"/>
          <p:cNvSpPr txBox="1"/>
          <p:nvPr/>
        </p:nvSpPr>
        <p:spPr>
          <a:xfrm>
            <a:off x="363953" y="1168854"/>
            <a:ext cx="3457419"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Bean configuration </a:t>
            </a:r>
          </a:p>
        </p:txBody>
      </p:sp>
      <p:sp>
        <p:nvSpPr>
          <p:cNvPr id="11" name="Freeform 10"/>
          <p:cNvSpPr/>
          <p:nvPr/>
        </p:nvSpPr>
        <p:spPr bwMode="auto">
          <a:xfrm>
            <a:off x="2470245" y="3252724"/>
            <a:ext cx="5964071" cy="2984304"/>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&lt;bean id="Kaka"</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SetterInject.FootballPlayer</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&lt;property name="football" value="Adidas" /&gt;</a:t>
            </a:r>
          </a:p>
          <a:p>
            <a:r>
              <a:rPr lang="en-US" sz="1600" dirty="0">
                <a:solidFill>
                  <a:schemeClr val="tx1"/>
                </a:solidFill>
                <a:latin typeface="Courier New" pitchFamily="49" charset="0"/>
                <a:ea typeface="MS PGothic" panose="020B0600070205080204" pitchFamily="34" charset="-128"/>
                <a:cs typeface="Courier New" pitchFamily="49" charset="0"/>
              </a:rPr>
              <a:t>&lt;property name="boots" ref="predator" /&gt;</a:t>
            </a:r>
          </a:p>
          <a:p>
            <a:r>
              <a:rPr lang="en-US" sz="1600" dirty="0">
                <a:solidFill>
                  <a:schemeClr val="tx1"/>
                </a:solidFill>
                <a:latin typeface="Courier New" pitchFamily="49" charset="0"/>
                <a:ea typeface="MS PGothic" panose="020B0600070205080204" pitchFamily="34" charset="-128"/>
                <a:cs typeface="Courier New" pitchFamily="49" charset="0"/>
              </a:rPr>
              <a:t>&lt;/bean&gt;</a:t>
            </a:r>
          </a:p>
          <a:p>
            <a:endParaRPr lang="en-US" sz="1600" dirty="0">
              <a:solidFill>
                <a:schemeClr val="tx1"/>
              </a:solidFill>
              <a:latin typeface="Courier New" pitchFamily="49" charset="0"/>
              <a:ea typeface="MS PGothic" panose="020B0600070205080204" pitchFamily="34" charset="-128"/>
              <a:cs typeface="Courier New" pitchFamily="49" charset="0"/>
            </a:endParaRPr>
          </a:p>
          <a:p>
            <a:r>
              <a:rPr lang="en-US" sz="1600" dirty="0">
                <a:solidFill>
                  <a:schemeClr val="tx1"/>
                </a:solidFill>
                <a:latin typeface="Courier New" pitchFamily="49" charset="0"/>
                <a:ea typeface="MS PGothic" panose="020B0600070205080204" pitchFamily="34" charset="-128"/>
                <a:cs typeface="Courier New" pitchFamily="49" charset="0"/>
              </a:rPr>
              <a:t>&lt;bean id="</a:t>
            </a:r>
            <a:r>
              <a:rPr lang="en-US" sz="1600" dirty="0" err="1">
                <a:solidFill>
                  <a:schemeClr val="tx1"/>
                </a:solidFill>
                <a:latin typeface="Courier New" pitchFamily="49" charset="0"/>
                <a:ea typeface="MS PGothic" panose="020B0600070205080204" pitchFamily="34" charset="-128"/>
                <a:cs typeface="Courier New" pitchFamily="49" charset="0"/>
              </a:rPr>
              <a:t>Forlan</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SetterInject.FootballPlayer</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&lt;property name="football" value="Nike" /&gt;</a:t>
            </a:r>
          </a:p>
          <a:p>
            <a:r>
              <a:rPr lang="en-US" sz="1600" dirty="0">
                <a:solidFill>
                  <a:schemeClr val="tx1"/>
                </a:solidFill>
                <a:latin typeface="Courier New" pitchFamily="49" charset="0"/>
                <a:ea typeface="MS PGothic" panose="020B0600070205080204" pitchFamily="34" charset="-128"/>
                <a:cs typeface="Courier New" pitchFamily="49" charset="0"/>
              </a:rPr>
              <a:t>&lt;property name="boots" ref="predator" /&gt;</a:t>
            </a:r>
          </a:p>
          <a:p>
            <a:r>
              <a:rPr lang="en-US" sz="1600" dirty="0">
                <a:solidFill>
                  <a:schemeClr val="tx1"/>
                </a:solidFill>
                <a:latin typeface="Courier New" pitchFamily="49" charset="0"/>
                <a:ea typeface="MS PGothic" panose="020B0600070205080204" pitchFamily="34" charset="-128"/>
                <a:cs typeface="Courier New" pitchFamily="49" charset="0"/>
              </a:rPr>
              <a:t>&lt;/bean&gt;</a:t>
            </a:r>
          </a:p>
        </p:txBody>
      </p:sp>
      <p:sp>
        <p:nvSpPr>
          <p:cNvPr id="14" name="TextBox 13"/>
          <p:cNvSpPr txBox="1"/>
          <p:nvPr/>
        </p:nvSpPr>
        <p:spPr>
          <a:xfrm>
            <a:off x="2522574" y="2904394"/>
            <a:ext cx="3457419"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Bean wiring </a:t>
            </a:r>
          </a:p>
        </p:txBody>
      </p:sp>
    </p:spTree>
    <p:extLst>
      <p:ext uri="{BB962C8B-B14F-4D97-AF65-F5344CB8AC3E}">
        <p14:creationId xmlns:p14="http://schemas.microsoft.com/office/powerpoint/2010/main" val="298777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 (Contd.)</a:t>
            </a:r>
          </a:p>
        </p:txBody>
      </p:sp>
      <p:sp>
        <p:nvSpPr>
          <p:cNvPr id="23" name="Rectangle 22"/>
          <p:cNvSpPr/>
          <p:nvPr/>
        </p:nvSpPr>
        <p:spPr>
          <a:xfrm>
            <a:off x="2872855" y="1143606"/>
            <a:ext cx="6093724" cy="2751522"/>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It is a bean wiring technique, where an object is provided its dependencies via its own constructors.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dependencies are passed as arguments of the constructors with each representing a property or a collaborator object.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In this method, each object declares a constructor or a set of constructors that take object dependencies as arguments. </a:t>
            </a:r>
          </a:p>
        </p:txBody>
      </p:sp>
      <p:grpSp>
        <p:nvGrpSpPr>
          <p:cNvPr id="11" name="Group 27"/>
          <p:cNvGrpSpPr/>
          <p:nvPr/>
        </p:nvGrpSpPr>
        <p:grpSpPr>
          <a:xfrm rot="21361962">
            <a:off x="223838" y="1698988"/>
            <a:ext cx="2464819" cy="1275967"/>
            <a:chOff x="1537590" y="827117"/>
            <a:chExt cx="3671035" cy="3207925"/>
          </a:xfrm>
          <a:solidFill>
            <a:schemeClr val="accent6">
              <a:lumMod val="75000"/>
            </a:schemeClr>
          </a:solidFill>
          <a:scene3d>
            <a:camera prst="orthographicFront"/>
            <a:lightRig rig="flat" dir="t"/>
          </a:scene3d>
        </p:grpSpPr>
        <p:sp>
          <p:nvSpPr>
            <p:cNvPr id="14" name="Cloud 13"/>
            <p:cNvSpPr/>
            <p:nvPr/>
          </p:nvSpPr>
          <p:spPr>
            <a:xfrm>
              <a:off x="1537590" y="827117"/>
              <a:ext cx="3671035" cy="3207925"/>
            </a:xfrm>
            <a:prstGeom prst="cloud">
              <a:avLst/>
            </a:prstGeom>
          </p:spPr>
          <p:style>
            <a:lnRef idx="2">
              <a:schemeClr val="accent3">
                <a:shade val="50000"/>
              </a:schemeClr>
            </a:lnRef>
            <a:fillRef idx="1">
              <a:schemeClr val="accent3"/>
            </a:fillRef>
            <a:effectRef idx="0">
              <a:schemeClr val="accent3"/>
            </a:effectRef>
            <a:fontRef idx="minor">
              <a:schemeClr val="lt1"/>
            </a:fontRef>
          </p:style>
        </p:sp>
        <p:sp>
          <p:nvSpPr>
            <p:cNvPr id="15" name="Cloud 4"/>
            <p:cNvSpPr/>
            <p:nvPr/>
          </p:nvSpPr>
          <p:spPr>
            <a:xfrm>
              <a:off x="2165083" y="1328710"/>
              <a:ext cx="2398069"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a:latin typeface="Calibri" pitchFamily="34" charset="0"/>
                </a:rPr>
                <a:t>Using constructor injection</a:t>
              </a:r>
            </a:p>
          </p:txBody>
        </p:sp>
      </p:grpSp>
    </p:spTree>
    <p:extLst>
      <p:ext uri="{BB962C8B-B14F-4D97-AF65-F5344CB8AC3E}">
        <p14:creationId xmlns:p14="http://schemas.microsoft.com/office/powerpoint/2010/main" val="298777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 (Contd.)</a:t>
            </a:r>
          </a:p>
        </p:txBody>
      </p:sp>
      <p:sp>
        <p:nvSpPr>
          <p:cNvPr id="31" name="Freeform 30"/>
          <p:cNvSpPr/>
          <p:nvPr/>
        </p:nvSpPr>
        <p:spPr bwMode="auto">
          <a:xfrm>
            <a:off x="873458" y="1517184"/>
            <a:ext cx="6714697" cy="4556070"/>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 package </a:t>
            </a:r>
            <a:r>
              <a:rPr lang="en-US" sz="1600" dirty="0" err="1">
                <a:solidFill>
                  <a:schemeClr val="tx1"/>
                </a:solidFill>
                <a:latin typeface="Courier New" pitchFamily="49" charset="0"/>
                <a:ea typeface="MS PGothic" panose="020B0600070205080204" pitchFamily="34" charset="-128"/>
                <a:cs typeface="Courier New" pitchFamily="49" charset="0"/>
              </a:rPr>
              <a:t>SetterInject</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 public class </a:t>
            </a:r>
            <a:r>
              <a:rPr lang="en-US" sz="1600" dirty="0" err="1">
                <a:solidFill>
                  <a:schemeClr val="tx1"/>
                </a:solidFill>
                <a:latin typeface="Courier New" pitchFamily="49" charset="0"/>
                <a:ea typeface="MS PGothic" panose="020B0600070205080204" pitchFamily="34" charset="-128"/>
                <a:cs typeface="Courier New" pitchFamily="49" charset="0"/>
              </a:rPr>
              <a:t>FootballPlayer</a:t>
            </a:r>
            <a:r>
              <a:rPr lang="en-US" sz="1600" dirty="0">
                <a:solidFill>
                  <a:schemeClr val="tx1"/>
                </a:solidFill>
                <a:latin typeface="Courier New" pitchFamily="49" charset="0"/>
                <a:ea typeface="MS PGothic" panose="020B0600070205080204" pitchFamily="34" charset="-128"/>
                <a:cs typeface="Courier New" pitchFamily="49" charset="0"/>
              </a:rPr>
              <a:t> implements Player{</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private </a:t>
            </a:r>
            <a:r>
              <a:rPr lang="en-US" sz="1600" dirty="0" err="1">
                <a:solidFill>
                  <a:schemeClr val="tx1"/>
                </a:solidFill>
                <a:latin typeface="Courier New" pitchFamily="49" charset="0"/>
                <a:ea typeface="MS PGothic" panose="020B0600070205080204" pitchFamily="34" charset="-128"/>
                <a:cs typeface="Courier New" pitchFamily="49" charset="0"/>
              </a:rPr>
              <a:t>int</a:t>
            </a:r>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shirtNumber</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public </a:t>
            </a:r>
            <a:r>
              <a:rPr lang="en-US" sz="1600" dirty="0" err="1">
                <a:solidFill>
                  <a:schemeClr val="tx1"/>
                </a:solidFill>
                <a:latin typeface="Courier New" pitchFamily="49" charset="0"/>
                <a:ea typeface="MS PGothic" panose="020B0600070205080204" pitchFamily="34" charset="-128"/>
                <a:cs typeface="Courier New" pitchFamily="49" charset="0"/>
              </a:rPr>
              <a:t>FootballPlayer</a:t>
            </a:r>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public </a:t>
            </a:r>
            <a:r>
              <a:rPr lang="en-US" sz="1600" dirty="0" err="1">
                <a:solidFill>
                  <a:schemeClr val="tx1"/>
                </a:solidFill>
                <a:latin typeface="Courier New" pitchFamily="49" charset="0"/>
                <a:ea typeface="MS PGothic" panose="020B0600070205080204" pitchFamily="34" charset="-128"/>
                <a:cs typeface="Courier New" pitchFamily="49" charset="0"/>
              </a:rPr>
              <a:t>FootballPlayer</a:t>
            </a:r>
            <a:r>
              <a:rPr lang="en-US" sz="1600" dirty="0">
                <a:solidFill>
                  <a:schemeClr val="tx1"/>
                </a:solidFill>
                <a:latin typeface="Courier New" pitchFamily="49" charset="0"/>
                <a:ea typeface="MS PGothic" panose="020B0600070205080204" pitchFamily="34" charset="-128"/>
                <a:cs typeface="Courier New" pitchFamily="49" charset="0"/>
              </a:rPr>
              <a:t>(</a:t>
            </a:r>
            <a:r>
              <a:rPr lang="en-US" sz="1600" dirty="0" err="1">
                <a:solidFill>
                  <a:schemeClr val="tx1"/>
                </a:solidFill>
                <a:latin typeface="Courier New" pitchFamily="49" charset="0"/>
                <a:ea typeface="MS PGothic" panose="020B0600070205080204" pitchFamily="34" charset="-128"/>
                <a:cs typeface="Courier New" pitchFamily="49" charset="0"/>
              </a:rPr>
              <a:t>int</a:t>
            </a:r>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shirtNumber</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this.shirtNumber</a:t>
            </a:r>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shirtNumber</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@Override</a:t>
            </a:r>
          </a:p>
          <a:p>
            <a:r>
              <a:rPr lang="en-US" sz="1600" dirty="0">
                <a:solidFill>
                  <a:schemeClr val="tx1"/>
                </a:solidFill>
                <a:latin typeface="Courier New" pitchFamily="49" charset="0"/>
                <a:ea typeface="MS PGothic" panose="020B0600070205080204" pitchFamily="34" charset="-128"/>
                <a:cs typeface="Courier New" pitchFamily="49" charset="0"/>
              </a:rPr>
              <a:t>  public void play() {</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System.out.println</a:t>
            </a:r>
            <a:r>
              <a:rPr lang="en-US" sz="1600" dirty="0">
                <a:solidFill>
                  <a:schemeClr val="tx1"/>
                </a:solidFill>
                <a:latin typeface="Courier New" pitchFamily="49" charset="0"/>
                <a:ea typeface="MS PGothic" panose="020B0600070205080204" pitchFamily="34" charset="-128"/>
                <a:cs typeface="Courier New" pitchFamily="49" charset="0"/>
              </a:rPr>
              <a:t>("I am playing with shirt number " + </a:t>
            </a:r>
            <a:r>
              <a:rPr lang="en-US" sz="1600" dirty="0" err="1">
                <a:solidFill>
                  <a:schemeClr val="tx1"/>
                </a:solidFill>
                <a:latin typeface="Courier New" pitchFamily="49" charset="0"/>
                <a:ea typeface="MS PGothic" panose="020B0600070205080204" pitchFamily="34" charset="-128"/>
                <a:cs typeface="Courier New" pitchFamily="49" charset="0"/>
              </a:rPr>
              <a:t>shirtNumber</a:t>
            </a:r>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a:t>
            </a:r>
          </a:p>
        </p:txBody>
      </p:sp>
      <p:sp>
        <p:nvSpPr>
          <p:cNvPr id="34" name="TextBox 33"/>
          <p:cNvSpPr txBox="1"/>
          <p:nvPr/>
        </p:nvSpPr>
        <p:spPr>
          <a:xfrm>
            <a:off x="746090" y="1168854"/>
            <a:ext cx="4481003"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Updated </a:t>
            </a:r>
            <a:r>
              <a:rPr lang="en-US" sz="1600" dirty="0" err="1">
                <a:ln w="12700">
                  <a:solidFill>
                    <a:srgbClr val="FFFF00"/>
                  </a:solidFill>
                  <a:prstDash val="solid"/>
                </a:ln>
                <a:solidFill>
                  <a:srgbClr val="FFFF00"/>
                </a:solidFill>
                <a:effectLst>
                  <a:outerShdw blurRad="41275" dist="20320" dir="1800000" algn="tl" rotWithShape="0">
                    <a:srgbClr val="000000">
                      <a:alpha val="40000"/>
                    </a:srgbClr>
                  </a:outerShdw>
                </a:effectLst>
                <a:latin typeface="Courier New" pitchFamily="49" charset="0"/>
                <a:cs typeface="Courier New" pitchFamily="49" charset="0"/>
              </a:rPr>
              <a:t>FootballPlayer</a:t>
            </a:r>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 class </a:t>
            </a:r>
          </a:p>
        </p:txBody>
      </p:sp>
    </p:spTree>
    <p:extLst>
      <p:ext uri="{BB962C8B-B14F-4D97-AF65-F5344CB8AC3E}">
        <p14:creationId xmlns:p14="http://schemas.microsoft.com/office/powerpoint/2010/main" val="2987770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 (Contd.)</a:t>
            </a:r>
          </a:p>
        </p:txBody>
      </p:sp>
      <p:sp>
        <p:nvSpPr>
          <p:cNvPr id="31" name="Freeform 30"/>
          <p:cNvSpPr/>
          <p:nvPr/>
        </p:nvSpPr>
        <p:spPr bwMode="auto">
          <a:xfrm>
            <a:off x="873458" y="1517184"/>
            <a:ext cx="6714697" cy="2440667"/>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 &lt;bean id="Kaka"</a:t>
            </a:r>
          </a:p>
          <a:p>
            <a:r>
              <a:rPr lang="en-US" sz="1600" dirty="0">
                <a:solidFill>
                  <a:schemeClr val="tx1"/>
                </a:solidFill>
                <a:latin typeface="Courier New" pitchFamily="49" charset="0"/>
                <a:ea typeface="MS PGothic" panose="020B0600070205080204" pitchFamily="34" charset="-128"/>
                <a:cs typeface="Courier New" pitchFamily="49" charset="0"/>
              </a:rPr>
              <a:t>  class="</a:t>
            </a:r>
            <a:r>
              <a:rPr lang="en-US" sz="1600" dirty="0" err="1">
                <a:solidFill>
                  <a:schemeClr val="tx1"/>
                </a:solidFill>
                <a:latin typeface="Courier New" pitchFamily="49" charset="0"/>
                <a:ea typeface="MS PGothic" panose="020B0600070205080204" pitchFamily="34" charset="-128"/>
                <a:cs typeface="Courier New" pitchFamily="49" charset="0"/>
              </a:rPr>
              <a:t>SetterInject.FootballPlayer</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  &lt;constructor-</a:t>
            </a:r>
            <a:r>
              <a:rPr lang="en-US" sz="1600" dirty="0" err="1">
                <a:solidFill>
                  <a:schemeClr val="tx1"/>
                </a:solidFill>
                <a:latin typeface="Courier New" pitchFamily="49" charset="0"/>
                <a:ea typeface="MS PGothic" panose="020B0600070205080204" pitchFamily="34" charset="-128"/>
                <a:cs typeface="Courier New" pitchFamily="49" charset="0"/>
              </a:rPr>
              <a:t>arg</a:t>
            </a:r>
            <a:r>
              <a:rPr lang="en-US" sz="1600" dirty="0">
                <a:solidFill>
                  <a:schemeClr val="tx1"/>
                </a:solidFill>
                <a:latin typeface="Courier New" pitchFamily="49" charset="0"/>
                <a:ea typeface="MS PGothic" panose="020B0600070205080204" pitchFamily="34" charset="-128"/>
                <a:cs typeface="Courier New" pitchFamily="49" charset="0"/>
              </a:rPr>
              <a:t> value="7"/&gt;</a:t>
            </a:r>
          </a:p>
          <a:p>
            <a:r>
              <a:rPr lang="en-US" sz="1600" dirty="0">
                <a:solidFill>
                  <a:schemeClr val="tx1"/>
                </a:solidFill>
                <a:latin typeface="Courier New" pitchFamily="49" charset="0"/>
                <a:ea typeface="MS PGothic" panose="020B0600070205080204" pitchFamily="34" charset="-128"/>
                <a:cs typeface="Courier New" pitchFamily="49" charset="0"/>
              </a:rPr>
              <a:t> &lt;/bean&gt;</a:t>
            </a:r>
          </a:p>
          <a:p>
            <a:endParaRPr lang="en-US" sz="1600" dirty="0">
              <a:solidFill>
                <a:schemeClr val="tx1"/>
              </a:solidFill>
              <a:latin typeface="Courier New" pitchFamily="49" charset="0"/>
              <a:ea typeface="MS PGothic" panose="020B0600070205080204" pitchFamily="34" charset="-128"/>
              <a:cs typeface="Courier New" pitchFamily="49" charset="0"/>
            </a:endParaRPr>
          </a:p>
          <a:p>
            <a:r>
              <a:rPr lang="en-US" sz="1600" dirty="0">
                <a:solidFill>
                  <a:schemeClr val="tx1"/>
                </a:solidFill>
                <a:latin typeface="Courier New" pitchFamily="49" charset="0"/>
                <a:ea typeface="MS PGothic" panose="020B0600070205080204" pitchFamily="34" charset="-128"/>
                <a:cs typeface="Courier New" pitchFamily="49" charset="0"/>
              </a:rPr>
              <a:t> &lt;bean id="</a:t>
            </a:r>
            <a:r>
              <a:rPr lang="en-US" sz="1600" dirty="0" err="1">
                <a:solidFill>
                  <a:schemeClr val="tx1"/>
                </a:solidFill>
                <a:latin typeface="Courier New" pitchFamily="49" charset="0"/>
                <a:ea typeface="MS PGothic" panose="020B0600070205080204" pitchFamily="34" charset="-128"/>
                <a:cs typeface="Courier New" pitchFamily="49" charset="0"/>
              </a:rPr>
              <a:t>Forlan</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  class="</a:t>
            </a:r>
            <a:r>
              <a:rPr lang="en-US" sz="1600" dirty="0" err="1">
                <a:solidFill>
                  <a:schemeClr val="tx1"/>
                </a:solidFill>
                <a:latin typeface="Courier New" pitchFamily="49" charset="0"/>
                <a:ea typeface="MS PGothic" panose="020B0600070205080204" pitchFamily="34" charset="-128"/>
                <a:cs typeface="Courier New" pitchFamily="49" charset="0"/>
              </a:rPr>
              <a:t>SetterInject.FootballPlayer</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  &lt;constructor-</a:t>
            </a:r>
            <a:r>
              <a:rPr lang="en-US" sz="1600" dirty="0" err="1">
                <a:solidFill>
                  <a:schemeClr val="tx1"/>
                </a:solidFill>
                <a:latin typeface="Courier New" pitchFamily="49" charset="0"/>
                <a:ea typeface="MS PGothic" panose="020B0600070205080204" pitchFamily="34" charset="-128"/>
                <a:cs typeface="Courier New" pitchFamily="49" charset="0"/>
              </a:rPr>
              <a:t>arg</a:t>
            </a:r>
            <a:r>
              <a:rPr lang="en-US" sz="1600" dirty="0">
                <a:solidFill>
                  <a:schemeClr val="tx1"/>
                </a:solidFill>
                <a:latin typeface="Courier New" pitchFamily="49" charset="0"/>
                <a:ea typeface="MS PGothic" panose="020B0600070205080204" pitchFamily="34" charset="-128"/>
                <a:cs typeface="Courier New" pitchFamily="49" charset="0"/>
              </a:rPr>
              <a:t> value="21"/&gt;</a:t>
            </a:r>
          </a:p>
          <a:p>
            <a:r>
              <a:rPr lang="en-US" sz="1600" dirty="0">
                <a:solidFill>
                  <a:schemeClr val="tx1"/>
                </a:solidFill>
                <a:latin typeface="Courier New" pitchFamily="49" charset="0"/>
                <a:ea typeface="MS PGothic" panose="020B0600070205080204" pitchFamily="34" charset="-128"/>
                <a:cs typeface="Courier New" pitchFamily="49" charset="0"/>
              </a:rPr>
              <a:t> &lt;/bean&gt;</a:t>
            </a:r>
          </a:p>
        </p:txBody>
      </p:sp>
      <p:sp>
        <p:nvSpPr>
          <p:cNvPr id="34" name="TextBox 33"/>
          <p:cNvSpPr txBox="1"/>
          <p:nvPr/>
        </p:nvSpPr>
        <p:spPr>
          <a:xfrm>
            <a:off x="746090" y="1168854"/>
            <a:ext cx="4481003"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Bean wiring </a:t>
            </a:r>
          </a:p>
        </p:txBody>
      </p:sp>
    </p:spTree>
    <p:extLst>
      <p:ext uri="{BB962C8B-B14F-4D97-AF65-F5344CB8AC3E}">
        <p14:creationId xmlns:p14="http://schemas.microsoft.com/office/powerpoint/2010/main" val="2987770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a:t>
            </a:r>
            <a:r>
              <a:rPr lang="en-US" altLang="en-US" dirty="0" err="1"/>
              <a:t>Autowiring</a:t>
            </a:r>
            <a:endParaRPr lang="en-US" altLang="en-US" dirty="0"/>
          </a:p>
        </p:txBody>
      </p:sp>
      <p:sp>
        <p:nvSpPr>
          <p:cNvPr id="6" name="Rectangle 5"/>
          <p:cNvSpPr/>
          <p:nvPr/>
        </p:nvSpPr>
        <p:spPr>
          <a:xfrm>
            <a:off x="2531666" y="1170902"/>
            <a:ext cx="6366673" cy="3834896"/>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property name or the constructor argument is not declared within the configuration file.</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Spring container itself finds the type and name of the property and matches the property type and name with other beans in the container based on their specified type or name.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In this method, each object declares a constructor or a set of constructors that take object dependencies as arguments.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Wiring is achieved by setting the </a:t>
            </a:r>
            <a:r>
              <a:rPr lang="en-US" sz="1600" b="1" i="1" dirty="0" err="1">
                <a:ln w="1905"/>
                <a:effectLst>
                  <a:innerShdw blurRad="69850" dist="43180" dir="5400000">
                    <a:srgbClr val="000000">
                      <a:alpha val="65000"/>
                    </a:srgbClr>
                  </a:innerShdw>
                </a:effectLst>
                <a:latin typeface="Courier New" pitchFamily="49" charset="0"/>
                <a:cs typeface="Courier New" pitchFamily="49" charset="0"/>
              </a:rPr>
              <a:t>autowire</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property of the beans.</a:t>
            </a:r>
          </a:p>
        </p:txBody>
      </p:sp>
      <p:grpSp>
        <p:nvGrpSpPr>
          <p:cNvPr id="7" name="Group 27"/>
          <p:cNvGrpSpPr/>
          <p:nvPr/>
        </p:nvGrpSpPr>
        <p:grpSpPr>
          <a:xfrm rot="21361962">
            <a:off x="41187" y="1753580"/>
            <a:ext cx="2464819" cy="1275967"/>
            <a:chOff x="1537590" y="827117"/>
            <a:chExt cx="3671035" cy="3207925"/>
          </a:xfrm>
          <a:solidFill>
            <a:schemeClr val="accent6">
              <a:lumMod val="75000"/>
            </a:schemeClr>
          </a:solidFill>
          <a:scene3d>
            <a:camera prst="orthographicFront"/>
            <a:lightRig rig="flat" dir="t"/>
          </a:scene3d>
        </p:grpSpPr>
        <p:sp>
          <p:nvSpPr>
            <p:cNvPr id="8" name="Cloud 7"/>
            <p:cNvSpPr/>
            <p:nvPr/>
          </p:nvSpPr>
          <p:spPr>
            <a:xfrm>
              <a:off x="1537590" y="827117"/>
              <a:ext cx="3671035" cy="3207925"/>
            </a:xfrm>
            <a:prstGeom prst="cloud">
              <a:avLst/>
            </a:prstGeom>
          </p:spPr>
          <p:style>
            <a:lnRef idx="3">
              <a:schemeClr val="lt1"/>
            </a:lnRef>
            <a:fillRef idx="1">
              <a:schemeClr val="accent4"/>
            </a:fillRef>
            <a:effectRef idx="1">
              <a:schemeClr val="accent4"/>
            </a:effectRef>
            <a:fontRef idx="minor">
              <a:schemeClr val="lt1"/>
            </a:fontRef>
          </p:style>
        </p:sp>
        <p:sp>
          <p:nvSpPr>
            <p:cNvPr id="9" name="Cloud 4"/>
            <p:cNvSpPr/>
            <p:nvPr/>
          </p:nvSpPr>
          <p:spPr>
            <a:xfrm>
              <a:off x="2165083" y="1328710"/>
              <a:ext cx="2398069"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a:latin typeface="Calibri" pitchFamily="34" charset="0"/>
                </a:rPr>
                <a:t>In </a:t>
              </a:r>
              <a:r>
                <a:rPr lang="en-US" dirty="0" err="1">
                  <a:latin typeface="Calibri" pitchFamily="34" charset="0"/>
                </a:rPr>
                <a:t>autowiring</a:t>
              </a:r>
              <a:r>
                <a:rPr lang="en-US" dirty="0">
                  <a:latin typeface="Calibri" pitchFamily="34" charset="0"/>
                </a:rPr>
                <a:t> </a:t>
              </a:r>
            </a:p>
          </p:txBody>
        </p:sp>
      </p:grpSp>
    </p:spTree>
    <p:extLst>
      <p:ext uri="{BB962C8B-B14F-4D97-AF65-F5344CB8AC3E}">
        <p14:creationId xmlns:p14="http://schemas.microsoft.com/office/powerpoint/2010/main" val="298777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a:t>
            </a:r>
            <a:r>
              <a:rPr lang="en-US" altLang="en-US" dirty="0" err="1"/>
              <a:t>Autowiring</a:t>
            </a:r>
            <a:r>
              <a:rPr lang="en-US" altLang="en-US" dirty="0"/>
              <a:t> (Contd.)</a:t>
            </a:r>
          </a:p>
        </p:txBody>
      </p:sp>
      <p:sp>
        <p:nvSpPr>
          <p:cNvPr id="11" name="Teardrop 10"/>
          <p:cNvSpPr/>
          <p:nvPr/>
        </p:nvSpPr>
        <p:spPr>
          <a:xfrm>
            <a:off x="1306152" y="1801500"/>
            <a:ext cx="2310505" cy="874595"/>
          </a:xfrm>
          <a:prstGeom prst="teardrop">
            <a:avLst/>
          </a:prstGeom>
          <a:gradFill flip="none" rotWithShape="0">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tileRect/>
          </a:grad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en-US" dirty="0" err="1">
                <a:latin typeface="Courier New" pitchFamily="49" charset="0"/>
                <a:cs typeface="Courier New" pitchFamily="49" charset="0"/>
              </a:rPr>
              <a:t>byName</a:t>
            </a:r>
            <a:endParaRPr lang="en-US" dirty="0">
              <a:latin typeface="Courier New" pitchFamily="49" charset="0"/>
              <a:cs typeface="Courier New" pitchFamily="49" charset="0"/>
            </a:endParaRPr>
          </a:p>
        </p:txBody>
      </p:sp>
      <p:sp>
        <p:nvSpPr>
          <p:cNvPr id="12" name="Freeform 11"/>
          <p:cNvSpPr/>
          <p:nvPr/>
        </p:nvSpPr>
        <p:spPr bwMode="auto">
          <a:xfrm>
            <a:off x="982639" y="2623723"/>
            <a:ext cx="2852382" cy="879139"/>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1">
            <a:schemeClr val="accent1"/>
          </a:lnRef>
          <a:fillRef idx="3">
            <a:schemeClr val="accent1"/>
          </a:fillRef>
          <a:effectRef idx="2">
            <a:schemeClr val="accent1"/>
          </a:effectRef>
          <a:fontRef idx="minor">
            <a:schemeClr val="lt1"/>
          </a:fontRef>
        </p:style>
        <p:txBody>
          <a:bodyPr lIns="61992" tIns="61992" rIns="61992" bIns="61992" spcCol="1270"/>
          <a:lstStyle/>
          <a:p>
            <a:pPr marL="0" lvl="2" algn="ctr">
              <a:spcBef>
                <a:spcPts val="480"/>
              </a:spcBef>
              <a:buSzPct val="100000"/>
              <a:tabLst>
                <a:tab pos="404813" algn="l"/>
              </a:tabLst>
            </a:pPr>
            <a:r>
              <a:rPr lang="en-US" sz="1600" dirty="0">
                <a:solidFill>
                  <a:schemeClr val="lt1"/>
                </a:solidFill>
                <a:latin typeface="Calibri" pitchFamily="34" charset="0"/>
              </a:rPr>
              <a:t>Bean is matched whose name matches the name of the property being wired.</a:t>
            </a:r>
          </a:p>
        </p:txBody>
      </p:sp>
      <p:sp>
        <p:nvSpPr>
          <p:cNvPr id="13" name="Round Diagonal Corner Rectangle 12"/>
          <p:cNvSpPr/>
          <p:nvPr/>
        </p:nvSpPr>
        <p:spPr>
          <a:xfrm>
            <a:off x="2204111" y="1012130"/>
            <a:ext cx="4080681" cy="705132"/>
          </a:xfrm>
          <a:prstGeom prst="round2Diag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Calibri" pitchFamily="34" charset="0"/>
              </a:rPr>
              <a:t>Values of the </a:t>
            </a:r>
            <a:r>
              <a:rPr lang="en-US" dirty="0" err="1">
                <a:latin typeface="Courier New" pitchFamily="49" charset="0"/>
                <a:cs typeface="Courier New" pitchFamily="49" charset="0"/>
              </a:rPr>
              <a:t>autowire</a:t>
            </a:r>
            <a:r>
              <a:rPr lang="en-US" dirty="0">
                <a:latin typeface="Calibri" pitchFamily="34" charset="0"/>
              </a:rPr>
              <a:t> property</a:t>
            </a:r>
          </a:p>
        </p:txBody>
      </p:sp>
      <p:sp>
        <p:nvSpPr>
          <p:cNvPr id="14" name="Teardrop 13"/>
          <p:cNvSpPr/>
          <p:nvPr/>
        </p:nvSpPr>
        <p:spPr>
          <a:xfrm>
            <a:off x="4694830" y="1815148"/>
            <a:ext cx="2200757" cy="863219"/>
          </a:xfrm>
          <a:prstGeom prst="teardrop">
            <a:avLst/>
          </a:prstGeom>
          <a:gradFill flip="none" rotWithShape="0">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tileRect/>
          </a:grad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en-US" dirty="0" err="1">
                <a:latin typeface="Courier New" pitchFamily="49" charset="0"/>
                <a:cs typeface="Courier New" pitchFamily="49" charset="0"/>
              </a:rPr>
              <a:t>byType</a:t>
            </a:r>
            <a:endParaRPr lang="en-US" dirty="0">
              <a:latin typeface="Courier New" pitchFamily="49" charset="0"/>
              <a:cs typeface="Courier New" pitchFamily="49" charset="0"/>
            </a:endParaRPr>
          </a:p>
        </p:txBody>
      </p:sp>
      <p:sp>
        <p:nvSpPr>
          <p:cNvPr id="15" name="Freeform 14"/>
          <p:cNvSpPr/>
          <p:nvPr/>
        </p:nvSpPr>
        <p:spPr bwMode="auto">
          <a:xfrm>
            <a:off x="4380932" y="2625994"/>
            <a:ext cx="3207224" cy="876868"/>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1">
            <a:schemeClr val="accent1"/>
          </a:lnRef>
          <a:fillRef idx="3">
            <a:schemeClr val="accent1"/>
          </a:fillRef>
          <a:effectRef idx="2">
            <a:schemeClr val="accent1"/>
          </a:effectRef>
          <a:fontRef idx="minor">
            <a:schemeClr val="lt1"/>
          </a:fontRef>
        </p:style>
        <p:txBody>
          <a:bodyPr lIns="61992" tIns="61992" rIns="61992" bIns="61992" spcCol="1270"/>
          <a:lstStyle/>
          <a:p>
            <a:pPr marL="0" lvl="2" algn="ctr">
              <a:spcBef>
                <a:spcPts val="480"/>
              </a:spcBef>
              <a:buSzPct val="100000"/>
              <a:tabLst>
                <a:tab pos="404813" algn="l"/>
              </a:tabLst>
            </a:pPr>
            <a:r>
              <a:rPr lang="en-US" sz="1600" dirty="0">
                <a:solidFill>
                  <a:schemeClr val="lt1"/>
                </a:solidFill>
                <a:latin typeface="Calibri" pitchFamily="34" charset="0"/>
              </a:rPr>
              <a:t>Bean is matched whose type matches the type of the property being wired.</a:t>
            </a:r>
          </a:p>
        </p:txBody>
      </p:sp>
      <p:sp>
        <p:nvSpPr>
          <p:cNvPr id="16" name="Teardrop 15"/>
          <p:cNvSpPr/>
          <p:nvPr/>
        </p:nvSpPr>
        <p:spPr>
          <a:xfrm>
            <a:off x="1119116" y="4285393"/>
            <a:ext cx="2402006" cy="879139"/>
          </a:xfrm>
          <a:prstGeom prst="teardrop">
            <a:avLst/>
          </a:prstGeom>
          <a:gradFill flip="none" rotWithShape="0">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tileRect/>
          </a:grad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en-US" dirty="0">
                <a:latin typeface="Courier New" pitchFamily="49" charset="0"/>
                <a:cs typeface="Courier New" pitchFamily="49" charset="0"/>
              </a:rPr>
              <a:t>constructor</a:t>
            </a:r>
          </a:p>
        </p:txBody>
      </p:sp>
      <p:sp>
        <p:nvSpPr>
          <p:cNvPr id="17" name="Freeform 16"/>
          <p:cNvSpPr/>
          <p:nvPr/>
        </p:nvSpPr>
        <p:spPr bwMode="auto">
          <a:xfrm>
            <a:off x="900753" y="5112160"/>
            <a:ext cx="2988860" cy="1122385"/>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1">
            <a:schemeClr val="accent1"/>
          </a:lnRef>
          <a:fillRef idx="3">
            <a:schemeClr val="accent1"/>
          </a:fillRef>
          <a:effectRef idx="2">
            <a:schemeClr val="accent1"/>
          </a:effectRef>
          <a:fontRef idx="minor">
            <a:schemeClr val="lt1"/>
          </a:fontRef>
        </p:style>
        <p:txBody>
          <a:bodyPr lIns="61992" tIns="61992" rIns="61992" bIns="61992" spcCol="1270"/>
          <a:lstStyle/>
          <a:p>
            <a:pPr marL="0" lvl="2" algn="ctr">
              <a:spcBef>
                <a:spcPts val="480"/>
              </a:spcBef>
              <a:buSzPct val="100000"/>
              <a:tabLst>
                <a:tab pos="404813" algn="l"/>
              </a:tabLst>
            </a:pPr>
            <a:r>
              <a:rPr lang="en-US" sz="1600" dirty="0">
                <a:solidFill>
                  <a:schemeClr val="lt1"/>
                </a:solidFill>
                <a:latin typeface="Calibri" pitchFamily="34" charset="0"/>
              </a:rPr>
              <a:t>Bean is matched based on the parameters of the constructors of the bean that is being wired.</a:t>
            </a:r>
          </a:p>
        </p:txBody>
      </p:sp>
      <p:sp>
        <p:nvSpPr>
          <p:cNvPr id="18" name="Teardrop 17"/>
          <p:cNvSpPr/>
          <p:nvPr/>
        </p:nvSpPr>
        <p:spPr>
          <a:xfrm>
            <a:off x="4708478" y="4287706"/>
            <a:ext cx="2292824" cy="874595"/>
          </a:xfrm>
          <a:prstGeom prst="teardrop">
            <a:avLst/>
          </a:prstGeom>
          <a:gradFill flip="none" rotWithShape="0">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tileRect/>
          </a:gradFill>
        </p:spPr>
        <p:style>
          <a:lnRef idx="0">
            <a:schemeClr val="accent4"/>
          </a:lnRef>
          <a:fillRef idx="3">
            <a:schemeClr val="accent4"/>
          </a:fillRef>
          <a:effectRef idx="3">
            <a:schemeClr val="accent4"/>
          </a:effectRef>
          <a:fontRef idx="minor">
            <a:schemeClr val="lt1"/>
          </a:fontRef>
        </p:style>
        <p:txBody>
          <a:bodyPr rtlCol="0" anchor="ctr"/>
          <a:lstStyle/>
          <a:p>
            <a:pPr lvl="0" algn="ctr"/>
            <a:r>
              <a:rPr lang="en-US" dirty="0">
                <a:latin typeface="Courier New" pitchFamily="49" charset="0"/>
                <a:cs typeface="Courier New" pitchFamily="49" charset="0"/>
              </a:rPr>
              <a:t>no</a:t>
            </a:r>
          </a:p>
        </p:txBody>
      </p:sp>
      <p:sp>
        <p:nvSpPr>
          <p:cNvPr id="24" name="Freeform 23"/>
          <p:cNvSpPr/>
          <p:nvPr/>
        </p:nvSpPr>
        <p:spPr bwMode="auto">
          <a:xfrm>
            <a:off x="4421875" y="5128082"/>
            <a:ext cx="2852381" cy="1106463"/>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1">
            <a:schemeClr val="accent1"/>
          </a:lnRef>
          <a:fillRef idx="3">
            <a:schemeClr val="accent1"/>
          </a:fillRef>
          <a:effectRef idx="2">
            <a:schemeClr val="accent1"/>
          </a:effectRef>
          <a:fontRef idx="minor">
            <a:schemeClr val="lt1"/>
          </a:fontRef>
        </p:style>
        <p:txBody>
          <a:bodyPr lIns="61992" tIns="61992" rIns="61992" bIns="61992" spcCol="1270"/>
          <a:lstStyle/>
          <a:p>
            <a:pPr marL="0" lvl="2" algn="ctr">
              <a:spcBef>
                <a:spcPts val="480"/>
              </a:spcBef>
              <a:buSzPct val="100000"/>
              <a:tabLst>
                <a:tab pos="404813" algn="l"/>
              </a:tabLst>
            </a:pPr>
            <a:r>
              <a:rPr lang="en-US" sz="1600" dirty="0">
                <a:solidFill>
                  <a:schemeClr val="lt1"/>
                </a:solidFill>
                <a:latin typeface="Calibri" pitchFamily="34" charset="0"/>
              </a:rPr>
              <a:t>No </a:t>
            </a:r>
            <a:r>
              <a:rPr lang="en-US" sz="1600" dirty="0" err="1">
                <a:solidFill>
                  <a:schemeClr val="lt1"/>
                </a:solidFill>
                <a:latin typeface="Calibri" pitchFamily="34" charset="0"/>
              </a:rPr>
              <a:t>autowiring</a:t>
            </a:r>
            <a:r>
              <a:rPr lang="en-US" sz="1600" dirty="0">
                <a:solidFill>
                  <a:schemeClr val="lt1"/>
                </a:solidFill>
                <a:latin typeface="Calibri" pitchFamily="34" charset="0"/>
              </a:rPr>
              <a:t> at all. Bean references must be defined via a ref element</a:t>
            </a:r>
          </a:p>
        </p:txBody>
      </p:sp>
    </p:spTree>
    <p:extLst>
      <p:ext uri="{BB962C8B-B14F-4D97-AF65-F5344CB8AC3E}">
        <p14:creationId xmlns:p14="http://schemas.microsoft.com/office/powerpoint/2010/main" val="2987770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a:t>
            </a:r>
            <a:r>
              <a:rPr lang="en-US" altLang="en-US" dirty="0" err="1"/>
              <a:t>Autowiring</a:t>
            </a:r>
            <a:r>
              <a:rPr lang="en-US" altLang="en-US" dirty="0"/>
              <a:t> (Contd.)</a:t>
            </a:r>
          </a:p>
        </p:txBody>
      </p:sp>
      <p:sp>
        <p:nvSpPr>
          <p:cNvPr id="6" name="Rectangle 5"/>
          <p:cNvSpPr/>
          <p:nvPr/>
        </p:nvSpPr>
        <p:spPr>
          <a:xfrm>
            <a:off x="2531666" y="1170902"/>
            <a:ext cx="6366673" cy="1077218"/>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If the name of a property matches the name of the bean that has to be wired into that property, the Spring framework can automatically wire that bean into the property.</a:t>
            </a:r>
          </a:p>
        </p:txBody>
      </p:sp>
      <p:grpSp>
        <p:nvGrpSpPr>
          <p:cNvPr id="2" name="Group 27"/>
          <p:cNvGrpSpPr/>
          <p:nvPr/>
        </p:nvGrpSpPr>
        <p:grpSpPr>
          <a:xfrm rot="21361962">
            <a:off x="41188" y="1330499"/>
            <a:ext cx="2464819" cy="1275967"/>
            <a:chOff x="1537590" y="827117"/>
            <a:chExt cx="3671035" cy="3207925"/>
          </a:xfrm>
          <a:solidFill>
            <a:schemeClr val="accent6">
              <a:lumMod val="75000"/>
            </a:schemeClr>
          </a:solidFill>
          <a:scene3d>
            <a:camera prst="orthographicFront"/>
            <a:lightRig rig="flat" dir="t"/>
          </a:scene3d>
        </p:grpSpPr>
        <p:sp>
          <p:nvSpPr>
            <p:cNvPr id="8" name="Cloud 7"/>
            <p:cNvSpPr/>
            <p:nvPr/>
          </p:nvSpPr>
          <p:spPr>
            <a:xfrm>
              <a:off x="1537590" y="827117"/>
              <a:ext cx="3671035" cy="3207925"/>
            </a:xfrm>
            <a:prstGeom prst="cloud">
              <a:avLst/>
            </a:prstGeom>
          </p:spPr>
          <p:style>
            <a:lnRef idx="3">
              <a:schemeClr val="lt1"/>
            </a:lnRef>
            <a:fillRef idx="1">
              <a:schemeClr val="accent4"/>
            </a:fillRef>
            <a:effectRef idx="1">
              <a:schemeClr val="accent4"/>
            </a:effectRef>
            <a:fontRef idx="minor">
              <a:schemeClr val="lt1"/>
            </a:fontRef>
          </p:style>
        </p:sp>
        <p:sp>
          <p:nvSpPr>
            <p:cNvPr id="9" name="Cloud 4"/>
            <p:cNvSpPr/>
            <p:nvPr/>
          </p:nvSpPr>
          <p:spPr>
            <a:xfrm>
              <a:off x="2165083" y="1328710"/>
              <a:ext cx="2398069"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err="1">
                  <a:latin typeface="Calibri" pitchFamily="34" charset="0"/>
                </a:rPr>
                <a:t>Autowiring</a:t>
              </a:r>
              <a:r>
                <a:rPr lang="en-US" dirty="0">
                  <a:latin typeface="Calibri" pitchFamily="34" charset="0"/>
                </a:rPr>
                <a:t> by name</a:t>
              </a:r>
            </a:p>
          </p:txBody>
        </p:sp>
      </p:grpSp>
      <p:sp>
        <p:nvSpPr>
          <p:cNvPr id="11" name="Freeform 10"/>
          <p:cNvSpPr/>
          <p:nvPr/>
        </p:nvSpPr>
        <p:spPr bwMode="auto">
          <a:xfrm>
            <a:off x="259288" y="3086670"/>
            <a:ext cx="5336294" cy="1389789"/>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&lt;bean id="Kaka"</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SetterInject.FootballPlayer</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&lt;property name="football" value="Adidas"/&gt;</a:t>
            </a:r>
          </a:p>
          <a:p>
            <a:r>
              <a:rPr lang="en-US" sz="1600" dirty="0">
                <a:solidFill>
                  <a:schemeClr val="tx1"/>
                </a:solidFill>
                <a:latin typeface="Courier New" pitchFamily="49" charset="0"/>
                <a:ea typeface="MS PGothic" panose="020B0600070205080204" pitchFamily="34" charset="-128"/>
                <a:cs typeface="Courier New" pitchFamily="49" charset="0"/>
              </a:rPr>
              <a:t>&lt;property name="boots" ref="predator"/&gt;</a:t>
            </a:r>
          </a:p>
          <a:p>
            <a:r>
              <a:rPr lang="en-US" sz="1600" dirty="0">
                <a:solidFill>
                  <a:schemeClr val="tx1"/>
                </a:solidFill>
                <a:latin typeface="Courier New" pitchFamily="49" charset="0"/>
                <a:ea typeface="MS PGothic" panose="020B0600070205080204" pitchFamily="34" charset="-128"/>
                <a:cs typeface="Courier New" pitchFamily="49" charset="0"/>
              </a:rPr>
              <a:t>&lt;/bean&gt;</a:t>
            </a:r>
          </a:p>
        </p:txBody>
      </p:sp>
      <p:sp>
        <p:nvSpPr>
          <p:cNvPr id="12" name="TextBox 11"/>
          <p:cNvSpPr txBox="1"/>
          <p:nvPr/>
        </p:nvSpPr>
        <p:spPr>
          <a:xfrm>
            <a:off x="131919" y="2738340"/>
            <a:ext cx="2583985"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Bean wiring </a:t>
            </a:r>
          </a:p>
        </p:txBody>
      </p:sp>
      <p:sp>
        <p:nvSpPr>
          <p:cNvPr id="15" name="Freeform 14"/>
          <p:cNvSpPr/>
          <p:nvPr/>
        </p:nvSpPr>
        <p:spPr bwMode="auto">
          <a:xfrm>
            <a:off x="5898090" y="3088943"/>
            <a:ext cx="3068490" cy="1389789"/>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&lt;bean id="boots"</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SetterInject.Predator</a:t>
            </a:r>
            <a:r>
              <a:rPr lang="en-US" sz="1600" dirty="0">
                <a:solidFill>
                  <a:schemeClr val="tx1"/>
                </a:solidFill>
                <a:latin typeface="Courier New" pitchFamily="49" charset="0"/>
                <a:ea typeface="MS PGothic" panose="020B0600070205080204" pitchFamily="34" charset="-128"/>
                <a:cs typeface="Courier New" pitchFamily="49" charset="0"/>
              </a:rPr>
              <a:t>"/&gt;</a:t>
            </a:r>
          </a:p>
        </p:txBody>
      </p:sp>
      <p:sp>
        <p:nvSpPr>
          <p:cNvPr id="16" name="TextBox 15"/>
          <p:cNvSpPr txBox="1"/>
          <p:nvPr/>
        </p:nvSpPr>
        <p:spPr>
          <a:xfrm>
            <a:off x="5852605" y="2686023"/>
            <a:ext cx="3113973"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Bean configuration </a:t>
            </a:r>
          </a:p>
        </p:txBody>
      </p:sp>
      <p:sp>
        <p:nvSpPr>
          <p:cNvPr id="17" name="Freeform 16"/>
          <p:cNvSpPr/>
          <p:nvPr/>
        </p:nvSpPr>
        <p:spPr bwMode="auto">
          <a:xfrm>
            <a:off x="1846980" y="5083791"/>
            <a:ext cx="6177904" cy="1389789"/>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&lt;bean id="Kaka"</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SetterInject.FootballPlayer</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err="1">
                <a:solidFill>
                  <a:schemeClr val="tx1"/>
                </a:solidFill>
                <a:latin typeface="Courier New" pitchFamily="49" charset="0"/>
                <a:ea typeface="MS PGothic" panose="020B0600070205080204" pitchFamily="34" charset="-128"/>
                <a:cs typeface="Courier New" pitchFamily="49" charset="0"/>
              </a:rPr>
              <a:t>autowire</a:t>
            </a:r>
            <a:r>
              <a:rPr lang="en-US" sz="1600" dirty="0">
                <a:solidFill>
                  <a:schemeClr val="tx1"/>
                </a:solidFill>
                <a:latin typeface="Courier New" pitchFamily="49" charset="0"/>
                <a:ea typeface="MS PGothic" panose="020B0600070205080204" pitchFamily="34" charset="-128"/>
                <a:cs typeface="Courier New" pitchFamily="49" charset="0"/>
              </a:rPr>
              <a:t>="</a:t>
            </a:r>
            <a:r>
              <a:rPr lang="en-US" sz="1600" dirty="0" err="1">
                <a:solidFill>
                  <a:schemeClr val="tx1"/>
                </a:solidFill>
                <a:latin typeface="Courier New" pitchFamily="49" charset="0"/>
                <a:ea typeface="MS PGothic" panose="020B0600070205080204" pitchFamily="34" charset="-128"/>
                <a:cs typeface="Courier New" pitchFamily="49" charset="0"/>
              </a:rPr>
              <a:t>byName</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&lt;property name="football" value="Adidas" /&gt;</a:t>
            </a:r>
          </a:p>
          <a:p>
            <a:r>
              <a:rPr lang="en-US" sz="1600" dirty="0">
                <a:solidFill>
                  <a:schemeClr val="tx1"/>
                </a:solidFill>
                <a:latin typeface="Courier New" pitchFamily="49" charset="0"/>
                <a:ea typeface="MS PGothic" panose="020B0600070205080204" pitchFamily="34" charset="-128"/>
                <a:cs typeface="Courier New" pitchFamily="49" charset="0"/>
              </a:rPr>
              <a:t>&lt;/bean&gt;</a:t>
            </a:r>
          </a:p>
        </p:txBody>
      </p:sp>
      <p:sp>
        <p:nvSpPr>
          <p:cNvPr id="18" name="TextBox 17"/>
          <p:cNvSpPr txBox="1"/>
          <p:nvPr/>
        </p:nvSpPr>
        <p:spPr>
          <a:xfrm>
            <a:off x="1801495" y="4680871"/>
            <a:ext cx="3113973"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Bean </a:t>
            </a:r>
            <a:r>
              <a:rPr lang="en-US" sz="1600" dirty="0" err="1">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autowiring</a:t>
            </a:r>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 </a:t>
            </a:r>
          </a:p>
        </p:txBody>
      </p:sp>
    </p:spTree>
    <p:extLst>
      <p:ext uri="{BB962C8B-B14F-4D97-AF65-F5344CB8AC3E}">
        <p14:creationId xmlns:p14="http://schemas.microsoft.com/office/powerpoint/2010/main" val="2987770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a:t>
            </a:r>
            <a:r>
              <a:rPr lang="en-US" altLang="en-US" dirty="0" err="1"/>
              <a:t>Autowiring</a:t>
            </a:r>
            <a:r>
              <a:rPr lang="en-US" altLang="en-US" dirty="0"/>
              <a:t> (Contd.)</a:t>
            </a:r>
          </a:p>
        </p:txBody>
      </p:sp>
      <p:sp>
        <p:nvSpPr>
          <p:cNvPr id="6" name="Rectangle 5"/>
          <p:cNvSpPr/>
          <p:nvPr/>
        </p:nvSpPr>
        <p:spPr>
          <a:xfrm>
            <a:off x="2531666" y="1170902"/>
            <a:ext cx="6366673" cy="584775"/>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Spring attempts to find a bean whose type is compatible with the property type.</a:t>
            </a:r>
          </a:p>
        </p:txBody>
      </p:sp>
      <p:grpSp>
        <p:nvGrpSpPr>
          <p:cNvPr id="2" name="Group 27"/>
          <p:cNvGrpSpPr/>
          <p:nvPr/>
        </p:nvGrpSpPr>
        <p:grpSpPr>
          <a:xfrm rot="21361962">
            <a:off x="41188" y="1330499"/>
            <a:ext cx="2464819" cy="1275967"/>
            <a:chOff x="1537590" y="827117"/>
            <a:chExt cx="3671035" cy="3207925"/>
          </a:xfrm>
          <a:solidFill>
            <a:schemeClr val="accent5">
              <a:lumMod val="50000"/>
            </a:schemeClr>
          </a:solidFill>
          <a:scene3d>
            <a:camera prst="orthographicFront"/>
            <a:lightRig rig="flat" dir="t"/>
          </a:scene3d>
        </p:grpSpPr>
        <p:sp>
          <p:nvSpPr>
            <p:cNvPr id="8" name="Cloud 7"/>
            <p:cNvSpPr/>
            <p:nvPr/>
          </p:nvSpPr>
          <p:spPr>
            <a:xfrm>
              <a:off x="1537590" y="827117"/>
              <a:ext cx="3671035" cy="3207925"/>
            </a:xfrm>
            <a:prstGeom prst="cloud">
              <a:avLst/>
            </a:prstGeom>
            <a:grpFill/>
          </p:spPr>
          <p:style>
            <a:lnRef idx="3">
              <a:schemeClr val="lt1"/>
            </a:lnRef>
            <a:fillRef idx="1">
              <a:schemeClr val="accent2"/>
            </a:fillRef>
            <a:effectRef idx="1">
              <a:schemeClr val="accent2"/>
            </a:effectRef>
            <a:fontRef idx="minor">
              <a:schemeClr val="lt1"/>
            </a:fontRef>
          </p:style>
        </p:sp>
        <p:sp>
          <p:nvSpPr>
            <p:cNvPr id="9" name="Cloud 4"/>
            <p:cNvSpPr/>
            <p:nvPr/>
          </p:nvSpPr>
          <p:spPr>
            <a:xfrm>
              <a:off x="2165083" y="1328710"/>
              <a:ext cx="2398069" cy="209034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err="1">
                  <a:latin typeface="Calibri" pitchFamily="34" charset="0"/>
                </a:rPr>
                <a:t>Autowiring</a:t>
              </a:r>
              <a:r>
                <a:rPr lang="en-US" dirty="0">
                  <a:latin typeface="Calibri" pitchFamily="34" charset="0"/>
                </a:rPr>
                <a:t> by type</a:t>
              </a:r>
            </a:p>
          </p:txBody>
        </p:sp>
      </p:grpSp>
      <p:sp>
        <p:nvSpPr>
          <p:cNvPr id="11" name="Freeform 10"/>
          <p:cNvSpPr/>
          <p:nvPr/>
        </p:nvSpPr>
        <p:spPr bwMode="auto">
          <a:xfrm>
            <a:off x="3016155" y="2158622"/>
            <a:ext cx="5841241" cy="1840172"/>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&lt;bean id="boots"</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SetterInject.Predator</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&lt;bean id="Kaka"</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SetterInject.FootballPlayer</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err="1">
                <a:solidFill>
                  <a:schemeClr val="tx1"/>
                </a:solidFill>
                <a:latin typeface="Courier New" pitchFamily="49" charset="0"/>
                <a:ea typeface="MS PGothic" panose="020B0600070205080204" pitchFamily="34" charset="-128"/>
                <a:cs typeface="Courier New" pitchFamily="49" charset="0"/>
              </a:rPr>
              <a:t>autowire</a:t>
            </a:r>
            <a:r>
              <a:rPr lang="en-US" sz="1600" dirty="0">
                <a:solidFill>
                  <a:schemeClr val="tx1"/>
                </a:solidFill>
                <a:latin typeface="Courier New" pitchFamily="49" charset="0"/>
                <a:ea typeface="MS PGothic" panose="020B0600070205080204" pitchFamily="34" charset="-128"/>
                <a:cs typeface="Courier New" pitchFamily="49" charset="0"/>
              </a:rPr>
              <a:t>="</a:t>
            </a:r>
            <a:r>
              <a:rPr lang="en-US" sz="1600" dirty="0" err="1">
                <a:solidFill>
                  <a:schemeClr val="tx1"/>
                </a:solidFill>
                <a:latin typeface="Courier New" pitchFamily="49" charset="0"/>
                <a:ea typeface="MS PGothic" panose="020B0600070205080204" pitchFamily="34" charset="-128"/>
                <a:cs typeface="Courier New" pitchFamily="49" charset="0"/>
              </a:rPr>
              <a:t>byType</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&lt;property name="football" value="Adidas" /&gt;</a:t>
            </a:r>
          </a:p>
          <a:p>
            <a:r>
              <a:rPr lang="en-US" sz="1600" dirty="0">
                <a:solidFill>
                  <a:schemeClr val="tx1"/>
                </a:solidFill>
                <a:latin typeface="Courier New" pitchFamily="49" charset="0"/>
                <a:ea typeface="MS PGothic" panose="020B0600070205080204" pitchFamily="34" charset="-128"/>
                <a:cs typeface="Courier New" pitchFamily="49" charset="0"/>
              </a:rPr>
              <a:t>&lt;/bean&gt;</a:t>
            </a:r>
          </a:p>
        </p:txBody>
      </p:sp>
      <p:sp>
        <p:nvSpPr>
          <p:cNvPr id="12" name="TextBox 11"/>
          <p:cNvSpPr txBox="1"/>
          <p:nvPr/>
        </p:nvSpPr>
        <p:spPr>
          <a:xfrm>
            <a:off x="2984302" y="1810292"/>
            <a:ext cx="1273800"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a:t>
            </a:r>
          </a:p>
        </p:txBody>
      </p:sp>
    </p:spTree>
    <p:extLst>
      <p:ext uri="{BB962C8B-B14F-4D97-AF65-F5344CB8AC3E}">
        <p14:creationId xmlns:p14="http://schemas.microsoft.com/office/powerpoint/2010/main" val="2987770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a:t>
            </a:r>
            <a:r>
              <a:rPr lang="en-US" altLang="en-US" dirty="0" err="1"/>
              <a:t>Autowiring</a:t>
            </a:r>
            <a:r>
              <a:rPr lang="en-US" altLang="en-US" dirty="0"/>
              <a:t> (Contd.)</a:t>
            </a:r>
          </a:p>
        </p:txBody>
      </p:sp>
      <p:sp>
        <p:nvSpPr>
          <p:cNvPr id="6" name="Rectangle 5"/>
          <p:cNvSpPr/>
          <p:nvPr/>
        </p:nvSpPr>
        <p:spPr>
          <a:xfrm>
            <a:off x="2531666" y="1170902"/>
            <a:ext cx="6366673" cy="1421928"/>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Is achieved by setting the </a:t>
            </a:r>
            <a:r>
              <a:rPr lang="en-US" sz="1600" b="1" i="1" dirty="0" err="1">
                <a:ln w="1905"/>
                <a:effectLst>
                  <a:innerShdw blurRad="69850" dist="43180" dir="5400000">
                    <a:srgbClr val="000000">
                      <a:alpha val="65000"/>
                    </a:srgbClr>
                  </a:innerShdw>
                </a:effectLst>
                <a:latin typeface="Courier New" pitchFamily="49" charset="0"/>
                <a:cs typeface="Courier New" pitchFamily="49" charset="0"/>
              </a:rPr>
              <a:t>autowire</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property to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constructor</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Spring automatically selects constructor arguments from the beans, defined in the configuration file.</a:t>
            </a:r>
          </a:p>
        </p:txBody>
      </p:sp>
      <p:grpSp>
        <p:nvGrpSpPr>
          <p:cNvPr id="2" name="Group 27"/>
          <p:cNvGrpSpPr/>
          <p:nvPr/>
        </p:nvGrpSpPr>
        <p:grpSpPr>
          <a:xfrm rot="21361962">
            <a:off x="41188" y="1330499"/>
            <a:ext cx="2464819" cy="1275967"/>
            <a:chOff x="1537590" y="827117"/>
            <a:chExt cx="3671035" cy="3207925"/>
          </a:xfrm>
          <a:solidFill>
            <a:schemeClr val="accent5">
              <a:lumMod val="50000"/>
            </a:schemeClr>
          </a:solidFill>
          <a:scene3d>
            <a:camera prst="orthographicFront"/>
            <a:lightRig rig="flat" dir="t"/>
          </a:scene3d>
        </p:grpSpPr>
        <p:sp>
          <p:nvSpPr>
            <p:cNvPr id="8" name="Cloud 7"/>
            <p:cNvSpPr/>
            <p:nvPr/>
          </p:nvSpPr>
          <p:spPr>
            <a:xfrm>
              <a:off x="1537590" y="827117"/>
              <a:ext cx="3671035" cy="3207925"/>
            </a:xfrm>
            <a:prstGeom prst="cloud">
              <a:avLst/>
            </a:prstGeom>
            <a:grpFill/>
          </p:spPr>
          <p:style>
            <a:lnRef idx="3">
              <a:schemeClr val="lt1"/>
            </a:lnRef>
            <a:fillRef idx="1">
              <a:schemeClr val="accent2"/>
            </a:fillRef>
            <a:effectRef idx="1">
              <a:schemeClr val="accent2"/>
            </a:effectRef>
            <a:fontRef idx="minor">
              <a:schemeClr val="lt1"/>
            </a:fontRef>
          </p:style>
        </p:sp>
        <p:sp>
          <p:nvSpPr>
            <p:cNvPr id="9" name="Cloud 4"/>
            <p:cNvSpPr/>
            <p:nvPr/>
          </p:nvSpPr>
          <p:spPr>
            <a:xfrm>
              <a:off x="2165083" y="1328710"/>
              <a:ext cx="2398069" cy="209034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err="1">
                  <a:latin typeface="Calibri" pitchFamily="34" charset="0"/>
                </a:rPr>
                <a:t>Autowiring</a:t>
              </a:r>
              <a:r>
                <a:rPr lang="en-US" dirty="0">
                  <a:latin typeface="Calibri" pitchFamily="34" charset="0"/>
                </a:rPr>
                <a:t> by constructor</a:t>
              </a:r>
            </a:p>
          </p:txBody>
        </p:sp>
      </p:grpSp>
      <p:sp>
        <p:nvSpPr>
          <p:cNvPr id="12" name="TextBox 11"/>
          <p:cNvSpPr txBox="1"/>
          <p:nvPr/>
        </p:nvSpPr>
        <p:spPr>
          <a:xfrm>
            <a:off x="2997950" y="2943056"/>
            <a:ext cx="1273800"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a:t>
            </a:r>
          </a:p>
        </p:txBody>
      </p:sp>
      <p:graphicFrame>
        <p:nvGraphicFramePr>
          <p:cNvPr id="13" name="Object 12">
            <a:hlinkClick r:id="" action="ppaction://ole?verb=1"/>
          </p:cNvPr>
          <p:cNvGraphicFramePr>
            <a:graphicFrameLocks noChangeAspect="1"/>
          </p:cNvGraphicFramePr>
          <p:nvPr>
            <p:extLst>
              <p:ext uri="{D42A27DB-BD31-4B8C-83A1-F6EECF244321}">
                <p14:modId xmlns:p14="http://schemas.microsoft.com/office/powerpoint/2010/main" val="3482194524"/>
              </p:ext>
            </p:extLst>
          </p:nvPr>
        </p:nvGraphicFramePr>
        <p:xfrm>
          <a:off x="3910083" y="3398079"/>
          <a:ext cx="2279374" cy="1672685"/>
        </p:xfrm>
        <a:graphic>
          <a:graphicData uri="http://schemas.openxmlformats.org/presentationml/2006/ole">
            <mc:AlternateContent xmlns:mc="http://schemas.openxmlformats.org/markup-compatibility/2006">
              <mc:Choice xmlns:v="urn:schemas-microsoft-com:vml" Requires="v">
                <p:oleObj name="Document" showAsIcon="1" r:id="rId2" imgW="914400" imgH="771480" progId="Word.Document.12">
                  <p:embed/>
                </p:oleObj>
              </mc:Choice>
              <mc:Fallback>
                <p:oleObj name="Document" showAsIcon="1" r:id="rId2" imgW="914400" imgH="771480" progId="Word.Document.12">
                  <p:embed/>
                  <p:pic>
                    <p:nvPicPr>
                      <p:cNvPr id="0" name="Picture 2"/>
                      <p:cNvPicPr>
                        <a:picLocks noChangeAspect="1" noChangeArrowheads="1"/>
                      </p:cNvPicPr>
                      <p:nvPr/>
                    </p:nvPicPr>
                    <p:blipFill>
                      <a:blip r:embed="rId3"/>
                      <a:srcRect/>
                      <a:stretch>
                        <a:fillRect/>
                      </a:stretch>
                    </p:blipFill>
                    <p:spPr bwMode="auto">
                      <a:xfrm>
                        <a:off x="3910083" y="3398079"/>
                        <a:ext cx="2279374" cy="1672685"/>
                      </a:xfrm>
                      <a:prstGeom prst="rect">
                        <a:avLst/>
                      </a:prstGeom>
                      <a:noFill/>
                    </p:spPr>
                  </p:pic>
                </p:oleObj>
              </mc:Fallback>
            </mc:AlternateContent>
          </a:graphicData>
        </a:graphic>
      </p:graphicFrame>
    </p:spTree>
    <p:extLst>
      <p:ext uri="{BB962C8B-B14F-4D97-AF65-F5344CB8AC3E}">
        <p14:creationId xmlns:p14="http://schemas.microsoft.com/office/powerpoint/2010/main" val="2987770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a:t>
            </a:r>
            <a:r>
              <a:rPr lang="en-US" altLang="en-US" dirty="0" err="1"/>
              <a:t>Autowiring</a:t>
            </a:r>
            <a:r>
              <a:rPr lang="en-US" altLang="en-US" dirty="0"/>
              <a:t> (Contd.)</a:t>
            </a:r>
          </a:p>
        </p:txBody>
      </p:sp>
      <p:grpSp>
        <p:nvGrpSpPr>
          <p:cNvPr id="2" name="Group 27"/>
          <p:cNvGrpSpPr/>
          <p:nvPr/>
        </p:nvGrpSpPr>
        <p:grpSpPr>
          <a:xfrm rot="21361962">
            <a:off x="41188" y="1330499"/>
            <a:ext cx="2464819" cy="1275967"/>
            <a:chOff x="1537590" y="827117"/>
            <a:chExt cx="3671035" cy="3207925"/>
          </a:xfrm>
          <a:solidFill>
            <a:schemeClr val="accent5">
              <a:lumMod val="50000"/>
            </a:schemeClr>
          </a:solidFill>
          <a:scene3d>
            <a:camera prst="orthographicFront"/>
            <a:lightRig rig="flat" dir="t"/>
          </a:scene3d>
        </p:grpSpPr>
        <p:sp>
          <p:nvSpPr>
            <p:cNvPr id="8" name="Cloud 7"/>
            <p:cNvSpPr/>
            <p:nvPr/>
          </p:nvSpPr>
          <p:spPr>
            <a:xfrm>
              <a:off x="1537590" y="827117"/>
              <a:ext cx="3671035" cy="3207925"/>
            </a:xfrm>
            <a:prstGeom prst="cloud">
              <a:avLst/>
            </a:prstGeom>
            <a:grpFill/>
          </p:spPr>
          <p:style>
            <a:lnRef idx="3">
              <a:schemeClr val="lt1"/>
            </a:lnRef>
            <a:fillRef idx="1">
              <a:schemeClr val="accent2"/>
            </a:fillRef>
            <a:effectRef idx="1">
              <a:schemeClr val="accent2"/>
            </a:effectRef>
            <a:fontRef idx="minor">
              <a:schemeClr val="lt1"/>
            </a:fontRef>
          </p:style>
        </p:sp>
        <p:sp>
          <p:nvSpPr>
            <p:cNvPr id="9" name="Cloud 4"/>
            <p:cNvSpPr/>
            <p:nvPr/>
          </p:nvSpPr>
          <p:spPr>
            <a:xfrm>
              <a:off x="2165083" y="1328710"/>
              <a:ext cx="2398069" cy="209034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err="1">
                  <a:solidFill>
                    <a:schemeClr val="tx1"/>
                  </a:solidFill>
                  <a:latin typeface="Calibri" pitchFamily="34" charset="0"/>
                </a:rPr>
                <a:t>Autowiring</a:t>
              </a:r>
              <a:r>
                <a:rPr lang="en-US" dirty="0">
                  <a:solidFill>
                    <a:schemeClr val="tx1"/>
                  </a:solidFill>
                  <a:latin typeface="Calibri" pitchFamily="34" charset="0"/>
                </a:rPr>
                <a:t> by constructor</a:t>
              </a:r>
            </a:p>
          </p:txBody>
        </p:sp>
      </p:grpSp>
      <p:sp>
        <p:nvSpPr>
          <p:cNvPr id="14" name="Freeform 13"/>
          <p:cNvSpPr/>
          <p:nvPr/>
        </p:nvSpPr>
        <p:spPr bwMode="auto">
          <a:xfrm>
            <a:off x="3016155" y="2158622"/>
            <a:ext cx="5841241" cy="2686333"/>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&lt;bean id="Wilkinson"</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AutowireInject.RugbyPlayer</a:t>
            </a:r>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autowire</a:t>
            </a:r>
            <a:r>
              <a:rPr lang="en-US" sz="1600" dirty="0">
                <a:solidFill>
                  <a:schemeClr val="tx1"/>
                </a:solidFill>
                <a:latin typeface="Courier New" pitchFamily="49" charset="0"/>
                <a:ea typeface="MS PGothic" panose="020B0600070205080204" pitchFamily="34" charset="-128"/>
                <a:cs typeface="Courier New" pitchFamily="49" charset="0"/>
              </a:rPr>
              <a:t>="constructor"&gt;</a:t>
            </a:r>
          </a:p>
          <a:p>
            <a:r>
              <a:rPr lang="en-US" sz="1600" dirty="0">
                <a:solidFill>
                  <a:schemeClr val="tx1"/>
                </a:solidFill>
                <a:latin typeface="Courier New" pitchFamily="49" charset="0"/>
                <a:ea typeface="MS PGothic" panose="020B0600070205080204" pitchFamily="34" charset="-128"/>
                <a:cs typeface="Courier New" pitchFamily="49" charset="0"/>
              </a:rPr>
              <a:t>&lt;property name="</a:t>
            </a:r>
            <a:r>
              <a:rPr lang="en-US" sz="1600" dirty="0" err="1">
                <a:solidFill>
                  <a:schemeClr val="tx1"/>
                </a:solidFill>
                <a:latin typeface="Courier New" pitchFamily="49" charset="0"/>
                <a:ea typeface="MS PGothic" panose="020B0600070205080204" pitchFamily="34" charset="-128"/>
                <a:cs typeface="Courier New" pitchFamily="49" charset="0"/>
              </a:rPr>
              <a:t>shirtNumber</a:t>
            </a:r>
            <a:r>
              <a:rPr lang="en-US" sz="1600" dirty="0">
                <a:solidFill>
                  <a:schemeClr val="tx1"/>
                </a:solidFill>
                <a:latin typeface="Courier New" pitchFamily="49" charset="0"/>
                <a:ea typeface="MS PGothic" panose="020B0600070205080204" pitchFamily="34" charset="-128"/>
                <a:cs typeface="Courier New" pitchFamily="49" charset="0"/>
              </a:rPr>
              <a:t>" value="7"/&gt;</a:t>
            </a:r>
          </a:p>
          <a:p>
            <a:r>
              <a:rPr lang="en-US" sz="1600" dirty="0">
                <a:solidFill>
                  <a:schemeClr val="tx1"/>
                </a:solidFill>
                <a:latin typeface="Courier New" pitchFamily="49" charset="0"/>
                <a:ea typeface="MS PGothic" panose="020B0600070205080204" pitchFamily="34" charset="-128"/>
                <a:cs typeface="Courier New" pitchFamily="49" charset="0"/>
              </a:rPr>
              <a:t>&lt;/bean&gt;</a:t>
            </a:r>
          </a:p>
          <a:p>
            <a:endParaRPr lang="en-US" sz="1600" dirty="0">
              <a:solidFill>
                <a:schemeClr val="tx1"/>
              </a:solidFill>
              <a:latin typeface="Courier New" pitchFamily="49" charset="0"/>
              <a:ea typeface="MS PGothic" panose="020B0600070205080204" pitchFamily="34" charset="-128"/>
              <a:cs typeface="Courier New" pitchFamily="49" charset="0"/>
            </a:endParaRPr>
          </a:p>
          <a:p>
            <a:r>
              <a:rPr lang="en-US" sz="1600" dirty="0">
                <a:solidFill>
                  <a:schemeClr val="tx1"/>
                </a:solidFill>
                <a:latin typeface="Courier New" pitchFamily="49" charset="0"/>
                <a:ea typeface="MS PGothic" panose="020B0600070205080204" pitchFamily="34" charset="-128"/>
                <a:cs typeface="Courier New" pitchFamily="49" charset="0"/>
              </a:rPr>
              <a:t>&lt;bean id="</a:t>
            </a:r>
            <a:r>
              <a:rPr lang="en-US" sz="1600" dirty="0" err="1">
                <a:solidFill>
                  <a:schemeClr val="tx1"/>
                </a:solidFill>
                <a:latin typeface="Courier New" pitchFamily="49" charset="0"/>
                <a:ea typeface="MS PGothic" panose="020B0600070205080204" pitchFamily="34" charset="-128"/>
                <a:cs typeface="Courier New" pitchFamily="49" charset="0"/>
              </a:rPr>
              <a:t>NikeBoots</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AutowireInject.RugbyBoots</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&lt;property name="boots" value="Nike"/&gt;</a:t>
            </a:r>
          </a:p>
          <a:p>
            <a:r>
              <a:rPr lang="en-US" sz="1600" dirty="0">
                <a:solidFill>
                  <a:schemeClr val="tx1"/>
                </a:solidFill>
                <a:latin typeface="Courier New" pitchFamily="49" charset="0"/>
                <a:ea typeface="MS PGothic" panose="020B0600070205080204" pitchFamily="34" charset="-128"/>
                <a:cs typeface="Courier New" pitchFamily="49" charset="0"/>
              </a:rPr>
              <a:t>&lt;/bean&gt;</a:t>
            </a:r>
          </a:p>
        </p:txBody>
      </p:sp>
      <p:sp>
        <p:nvSpPr>
          <p:cNvPr id="15" name="TextBox 14"/>
          <p:cNvSpPr txBox="1"/>
          <p:nvPr/>
        </p:nvSpPr>
        <p:spPr>
          <a:xfrm>
            <a:off x="2984301" y="1810292"/>
            <a:ext cx="3348259"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Bean wiring</a:t>
            </a:r>
          </a:p>
        </p:txBody>
      </p:sp>
    </p:spTree>
    <p:extLst>
      <p:ext uri="{BB962C8B-B14F-4D97-AF65-F5344CB8AC3E}">
        <p14:creationId xmlns:p14="http://schemas.microsoft.com/office/powerpoint/2010/main" val="298777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p:txBody>
          <a:bodyPr/>
          <a:lstStyle/>
          <a:p>
            <a:pPr>
              <a:buNone/>
            </a:pPr>
            <a:endParaRPr lang="en-US" altLang="en-US" dirty="0"/>
          </a:p>
          <a:p>
            <a:pPr lvl="1"/>
            <a:endParaRPr lang="en-US" altLang="en-US" dirty="0"/>
          </a:p>
          <a:p>
            <a:endParaRPr lang="en-US" dirty="0"/>
          </a:p>
        </p:txBody>
      </p:sp>
      <p:graphicFrame>
        <p:nvGraphicFramePr>
          <p:cNvPr id="5" name="Diagram 4"/>
          <p:cNvGraphicFramePr/>
          <p:nvPr>
            <p:extLst>
              <p:ext uri="{D42A27DB-BD31-4B8C-83A1-F6EECF244321}">
                <p14:modId xmlns:p14="http://schemas.microsoft.com/office/powerpoint/2010/main" val="2865657600"/>
              </p:ext>
            </p:extLst>
          </p:nvPr>
        </p:nvGraphicFramePr>
        <p:xfrm>
          <a:off x="881900" y="1267376"/>
          <a:ext cx="6425501" cy="3682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9"/>
          <p:cNvSpPr>
            <a:spLocks noGrp="1"/>
          </p:cNvSpPr>
          <p:nvPr>
            <p:ph type="title"/>
          </p:nvPr>
        </p:nvSpPr>
        <p:spPr>
          <a:prstGeom prst="rect">
            <a:avLst/>
          </a:prstGeom>
          <a:noFill/>
          <a:effectLst/>
        </p:spPr>
        <p:txBody>
          <a:bodyPr vert="horz" lIns="91440" tIns="45720" rIns="91440" bIns="45720" rtlCol="0" anchor="ctr">
            <a:normAutofit/>
          </a:bodyPr>
          <a:lstStyle>
            <a:lvl1pPr algn="l" defTabSz="457189" rtl="0" eaLnBrk="1" latinLnBrk="0" hangingPunct="1">
              <a:spcBef>
                <a:spcPct val="0"/>
              </a:spcBef>
              <a:buNone/>
              <a:defRPr sz="2200" b="1" kern="1200" cap="none" spc="0" baseline="0">
                <a:ln>
                  <a:noFill/>
                </a:ln>
                <a:solidFill>
                  <a:schemeClr val="bg1"/>
                </a:solidFill>
                <a:effectLst/>
                <a:latin typeface="Calibri" panose="020F05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Objectives</a:t>
            </a:r>
            <a:endParaRPr lang="en-US" dirty="0"/>
          </a:p>
        </p:txBody>
      </p:sp>
    </p:spTree>
    <p:extLst>
      <p:ext uri="{BB962C8B-B14F-4D97-AF65-F5344CB8AC3E}">
        <p14:creationId xmlns:p14="http://schemas.microsoft.com/office/powerpoint/2010/main" val="1174110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ltLang="en-US" dirty="0"/>
              <a:t>Activity: Wiring Application Objects</a:t>
            </a:r>
            <a:endParaRPr lang="en-US" altLang="en-US" dirty="0"/>
          </a:p>
        </p:txBody>
      </p:sp>
      <p:sp>
        <p:nvSpPr>
          <p:cNvPr id="15" name="Oval Callout 14"/>
          <p:cNvSpPr/>
          <p:nvPr/>
        </p:nvSpPr>
        <p:spPr>
          <a:xfrm flipH="1">
            <a:off x="2057400" y="1828800"/>
            <a:ext cx="3352800" cy="1451266"/>
          </a:xfrm>
          <a:prstGeom prst="wedgeEllipseCallout">
            <a:avLst>
              <a:gd name="adj1" fmla="val 53806"/>
              <a:gd name="adj2" fmla="val 89575"/>
            </a:avLst>
          </a:prstGeom>
          <a:ln>
            <a:solidFill>
              <a:schemeClr val="accent6">
                <a:lumMod val="50000"/>
              </a:schemeClr>
            </a:solidFill>
          </a:ln>
        </p:spPr>
        <p:style>
          <a:lnRef idx="1">
            <a:schemeClr val="accent4"/>
          </a:lnRef>
          <a:fillRef idx="1001">
            <a:schemeClr val="dk2"/>
          </a:fillRef>
          <a:effectRef idx="2">
            <a:schemeClr val="accent4"/>
          </a:effectRef>
          <a:fontRef idx="minor">
            <a:schemeClr val="lt1"/>
          </a:fontRef>
        </p:style>
        <p:txBody>
          <a:bodyPr rtlCol="0" anchor="ctr"/>
          <a:lstStyle/>
          <a:p>
            <a:pPr algn="ctr">
              <a:buSzPts val="1800"/>
              <a:tabLst>
                <a:tab pos="404876" algn="l"/>
              </a:tabLst>
            </a:pPr>
            <a:r>
              <a:rPr lang="en-US" sz="1600" dirty="0">
                <a:latin typeface="Calibri" pitchFamily="34" charset="0"/>
              </a:rPr>
              <a:t>Let us see how to wire application objects</a:t>
            </a:r>
            <a:r>
              <a:rPr lang="it-IT" sz="1600" dirty="0">
                <a:latin typeface="Calibri" pitchFamily="34" charset="0"/>
              </a:rPr>
              <a:t>.</a:t>
            </a:r>
            <a:endParaRPr lang="en-US" sz="1600" dirty="0">
              <a:latin typeface="Calibri" pitchFamily="34" charset="0"/>
            </a:endParaRPr>
          </a:p>
        </p:txBody>
      </p:sp>
      <p:pic>
        <p:nvPicPr>
          <p:cNvPr id="16" name="Picture 2" descr="C:\Users\manu.ashok\AppData\Local\Microsoft\Windows\Temporary Internet Files\Content.Outlook\KT3419XR\12948761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8385" y="1371600"/>
            <a:ext cx="1407102" cy="1407102"/>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bwMode="auto">
          <a:xfrm>
            <a:off x="4724400" y="3810000"/>
            <a:ext cx="3286836" cy="692150"/>
          </a:xfrm>
          <a:prstGeom prst="roundRect">
            <a:avLst>
              <a:gd name="adj" fmla="val 10000"/>
            </a:avLst>
          </a:prstGeom>
          <a:solidFill>
            <a:srgbClr val="002060"/>
          </a:solidFill>
          <a:ln/>
        </p:spPr>
        <p:style>
          <a:lnRef idx="3">
            <a:schemeClr val="lt1"/>
          </a:lnRef>
          <a:fillRef idx="1">
            <a:schemeClr val="accent3"/>
          </a:fillRef>
          <a:effectRef idx="1">
            <a:schemeClr val="accent3"/>
          </a:effectRef>
          <a:fontRef idx="minor">
            <a:schemeClr val="lt1"/>
          </a:fontRef>
        </p:style>
        <p:txBody>
          <a:bodyPr/>
          <a:lstStyle/>
          <a:p>
            <a:pPr algn="ctr">
              <a:defRPr/>
            </a:pPr>
            <a:r>
              <a:rPr lang="en-US" sz="1600" i="1" dirty="0">
                <a:solidFill>
                  <a:schemeClr val="tx1"/>
                </a:solidFill>
                <a:latin typeface="Calibri" pitchFamily="34" charset="0"/>
              </a:rPr>
              <a:t>Perform Activity 2.1: Wiring Application Objects</a:t>
            </a:r>
          </a:p>
        </p:txBody>
      </p:sp>
      <p:pic>
        <p:nvPicPr>
          <p:cNvPr id="18"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860" y="2494505"/>
            <a:ext cx="2897100" cy="4353104"/>
          </a:xfrm>
          <a:prstGeom prst="rect">
            <a:avLst/>
          </a:prstGeom>
        </p:spPr>
      </p:pic>
    </p:spTree>
    <p:extLst>
      <p:ext uri="{BB962C8B-B14F-4D97-AF65-F5344CB8AC3E}">
        <p14:creationId xmlns:p14="http://schemas.microsoft.com/office/powerpoint/2010/main" val="2987770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Exploring Spring MVC</a:t>
            </a:r>
          </a:p>
        </p:txBody>
      </p:sp>
      <p:grpSp>
        <p:nvGrpSpPr>
          <p:cNvPr id="36" name="Group 35"/>
          <p:cNvGrpSpPr/>
          <p:nvPr/>
        </p:nvGrpSpPr>
        <p:grpSpPr>
          <a:xfrm>
            <a:off x="425570" y="1332749"/>
            <a:ext cx="2604234" cy="3350152"/>
            <a:chOff x="425570" y="1332749"/>
            <a:chExt cx="2604234" cy="3350152"/>
          </a:xfrm>
        </p:grpSpPr>
        <p:pic>
          <p:nvPicPr>
            <p:cNvPr id="3075" name="Picture 3" descr="C:\Users\vikash.suman\Desktop\NIIT\Sachin\Spring Slides\Created Slides\Images\spring1.png"/>
            <p:cNvPicPr>
              <a:picLocks noChangeAspect="1" noChangeArrowheads="1"/>
            </p:cNvPicPr>
            <p:nvPr/>
          </p:nvPicPr>
          <p:blipFill>
            <a:blip r:embed="rId2"/>
            <a:srcRect/>
            <a:stretch>
              <a:fillRect/>
            </a:stretch>
          </p:blipFill>
          <p:spPr bwMode="auto">
            <a:xfrm>
              <a:off x="586285" y="3548323"/>
              <a:ext cx="1938551" cy="1134578"/>
            </a:xfrm>
            <a:prstGeom prst="rect">
              <a:avLst/>
            </a:prstGeom>
            <a:noFill/>
          </p:spPr>
        </p:pic>
        <p:pic>
          <p:nvPicPr>
            <p:cNvPr id="3074" name="Picture 2" descr="C:\Users\vikash.suman\Desktop\NIIT\Sachin\Spring Slides\Created Slides\Images\MVC.png"/>
            <p:cNvPicPr>
              <a:picLocks noChangeAspect="1" noChangeArrowheads="1"/>
            </p:cNvPicPr>
            <p:nvPr/>
          </p:nvPicPr>
          <p:blipFill>
            <a:blip r:embed="rId3"/>
            <a:srcRect/>
            <a:stretch>
              <a:fillRect/>
            </a:stretch>
          </p:blipFill>
          <p:spPr bwMode="auto">
            <a:xfrm>
              <a:off x="425570" y="1332749"/>
              <a:ext cx="2604234" cy="2687938"/>
            </a:xfrm>
            <a:prstGeom prst="rect">
              <a:avLst/>
            </a:prstGeom>
            <a:noFill/>
          </p:spPr>
        </p:pic>
      </p:grpSp>
      <p:sp>
        <p:nvSpPr>
          <p:cNvPr id="37" name="Rectangle 36"/>
          <p:cNvSpPr/>
          <p:nvPr/>
        </p:nvSpPr>
        <p:spPr>
          <a:xfrm>
            <a:off x="3002507" y="1252786"/>
            <a:ext cx="6141493" cy="1126462"/>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Is an MVC design pattern extension that allows you to represent the UI flow of a Web application into individual controllers and views.</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solidFill>
                <a:srgbClr val="FFFF00"/>
              </a:solidFill>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p:txBody>
      </p:sp>
      <p:sp>
        <p:nvSpPr>
          <p:cNvPr id="38" name="Round Diagonal Corner Rectangle 37"/>
          <p:cNvSpPr/>
          <p:nvPr/>
        </p:nvSpPr>
        <p:spPr>
          <a:xfrm>
            <a:off x="3384645" y="2442949"/>
            <a:ext cx="3439236" cy="491319"/>
          </a:xfrm>
          <a:prstGeom prst="round2Diag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a:latin typeface="Calibri" pitchFamily="34" charset="0"/>
              </a:rPr>
              <a:t>Features</a:t>
            </a:r>
          </a:p>
        </p:txBody>
      </p:sp>
      <p:sp>
        <p:nvSpPr>
          <p:cNvPr id="39" name="Teardrop 38"/>
          <p:cNvSpPr/>
          <p:nvPr/>
        </p:nvSpPr>
        <p:spPr>
          <a:xfrm>
            <a:off x="2930229" y="3398288"/>
            <a:ext cx="2924661" cy="1091826"/>
          </a:xfrm>
          <a:prstGeom prst="teardrop">
            <a:avLst/>
          </a:prstGeom>
        </p:spPr>
        <p:style>
          <a:lnRef idx="3">
            <a:schemeClr val="lt1"/>
          </a:lnRef>
          <a:fillRef idx="1">
            <a:schemeClr val="accent4"/>
          </a:fillRef>
          <a:effectRef idx="1">
            <a:schemeClr val="accent4"/>
          </a:effectRef>
          <a:fontRef idx="minor">
            <a:schemeClr val="lt1"/>
          </a:fontRef>
        </p:style>
        <p:txBody>
          <a:bodyPr rtlCol="0" anchor="ctr"/>
          <a:lstStyle/>
          <a:p>
            <a:pPr lvl="0" algn="ctr"/>
            <a:r>
              <a:rPr lang="en-US" dirty="0">
                <a:latin typeface="Calibri" pitchFamily="34" charset="0"/>
                <a:cs typeface="Courier New" pitchFamily="49" charset="0"/>
              </a:rPr>
              <a:t>Pluggable view technology</a:t>
            </a:r>
          </a:p>
        </p:txBody>
      </p:sp>
      <p:sp>
        <p:nvSpPr>
          <p:cNvPr id="40" name="Teardrop 39"/>
          <p:cNvSpPr/>
          <p:nvPr/>
        </p:nvSpPr>
        <p:spPr>
          <a:xfrm>
            <a:off x="6016898" y="3291379"/>
            <a:ext cx="2924661" cy="1091826"/>
          </a:xfrm>
          <a:prstGeom prst="teardrop">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latin typeface="Calibri" pitchFamily="34" charset="0"/>
                <a:cs typeface="Courier New" pitchFamily="49" charset="0"/>
              </a:rPr>
              <a:t>Injection of services into controllers</a:t>
            </a:r>
          </a:p>
        </p:txBody>
      </p:sp>
      <p:sp>
        <p:nvSpPr>
          <p:cNvPr id="41" name="Teardrop 40"/>
          <p:cNvSpPr/>
          <p:nvPr/>
        </p:nvSpPr>
        <p:spPr>
          <a:xfrm>
            <a:off x="4217669" y="4549247"/>
            <a:ext cx="2924661" cy="1091826"/>
          </a:xfrm>
          <a:prstGeom prst="teardrop">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latin typeface="Calibri" pitchFamily="34" charset="0"/>
                <a:cs typeface="Courier New" pitchFamily="49" charset="0"/>
              </a:rPr>
              <a:t>Integration support</a:t>
            </a:r>
          </a:p>
        </p:txBody>
      </p:sp>
    </p:spTree>
    <p:extLst>
      <p:ext uri="{BB962C8B-B14F-4D97-AF65-F5344CB8AC3E}">
        <p14:creationId xmlns:p14="http://schemas.microsoft.com/office/powerpoint/2010/main" val="2987770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Introducing Spring MVC Framework</a:t>
            </a:r>
          </a:p>
        </p:txBody>
      </p:sp>
      <p:pic>
        <p:nvPicPr>
          <p:cNvPr id="11" name="Picture 2" descr="C:\Users\vikash.suman\Desktop\NIIT\Sachin\Spring Slides\Created Slides\Images\MVC.png"/>
          <p:cNvPicPr>
            <a:picLocks noChangeAspect="1" noChangeArrowheads="1"/>
          </p:cNvPicPr>
          <p:nvPr/>
        </p:nvPicPr>
        <p:blipFill>
          <a:blip r:embed="rId2"/>
          <a:srcRect/>
          <a:stretch>
            <a:fillRect/>
          </a:stretch>
        </p:blipFill>
        <p:spPr bwMode="auto">
          <a:xfrm>
            <a:off x="3004997" y="1578409"/>
            <a:ext cx="2604234" cy="2687938"/>
          </a:xfrm>
          <a:prstGeom prst="rect">
            <a:avLst/>
          </a:prstGeom>
          <a:noFill/>
        </p:spPr>
      </p:pic>
      <p:sp>
        <p:nvSpPr>
          <p:cNvPr id="12" name="Rectangle 11"/>
          <p:cNvSpPr/>
          <p:nvPr/>
        </p:nvSpPr>
        <p:spPr>
          <a:xfrm>
            <a:off x="354840" y="4460009"/>
            <a:ext cx="8789160" cy="1421928"/>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core idea of the MVC pattern is to separate the business logic from UIs to allow them to change independently without affecting each other.</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Spring Web MVC framework advantage of the AOP and DI features of the Spring framework to help you create loosely coupled Web applications</a:t>
            </a:r>
            <a:r>
              <a:rPr lang="en-US" sz="1600" b="1" i="1" dirty="0">
                <a:ln w="1905"/>
                <a:solidFill>
                  <a:srgbClr val="FFFF00"/>
                </a:solidFill>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a:t>
            </a:r>
          </a:p>
        </p:txBody>
      </p:sp>
      <p:sp>
        <p:nvSpPr>
          <p:cNvPr id="14" name="Horizontal Scroll 13"/>
          <p:cNvSpPr/>
          <p:nvPr/>
        </p:nvSpPr>
        <p:spPr>
          <a:xfrm>
            <a:off x="2852384" y="900751"/>
            <a:ext cx="2756848" cy="928048"/>
          </a:xfrm>
          <a:prstGeom prst="horizontalScroll">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latin typeface="Calibri" pitchFamily="34" charset="0"/>
              </a:rPr>
              <a:t>Represents the data that an application persists.</a:t>
            </a:r>
          </a:p>
        </p:txBody>
      </p:sp>
      <p:sp>
        <p:nvSpPr>
          <p:cNvPr id="15" name="Horizontal Scroll 14"/>
          <p:cNvSpPr/>
          <p:nvPr/>
        </p:nvSpPr>
        <p:spPr>
          <a:xfrm>
            <a:off x="5584208" y="3100316"/>
            <a:ext cx="2756848" cy="994012"/>
          </a:xfrm>
          <a:prstGeom prst="horizontalScroll">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a:latin typeface="Calibri" pitchFamily="34" charset="0"/>
              </a:rPr>
              <a:t>Represents the UI of the application.</a:t>
            </a:r>
          </a:p>
        </p:txBody>
      </p:sp>
      <p:sp>
        <p:nvSpPr>
          <p:cNvPr id="16" name="Horizontal Scroll 15"/>
          <p:cNvSpPr/>
          <p:nvPr/>
        </p:nvSpPr>
        <p:spPr>
          <a:xfrm>
            <a:off x="163773" y="3157181"/>
            <a:ext cx="2911522" cy="1032682"/>
          </a:xfrm>
          <a:prstGeom prst="horizontalScroll">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Calibri" pitchFamily="34" charset="0"/>
              </a:rPr>
              <a:t>Responsible for receiving the user request and passes it to the model.</a:t>
            </a:r>
          </a:p>
        </p:txBody>
      </p:sp>
    </p:spTree>
    <p:extLst>
      <p:ext uri="{BB962C8B-B14F-4D97-AF65-F5344CB8AC3E}">
        <p14:creationId xmlns:p14="http://schemas.microsoft.com/office/powerpoint/2010/main" val="2987770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Introducing Spring MVC Framework (Contd.)</a:t>
            </a:r>
          </a:p>
        </p:txBody>
      </p:sp>
      <p:sp>
        <p:nvSpPr>
          <p:cNvPr id="12" name="Rectangle 11"/>
          <p:cNvSpPr/>
          <p:nvPr/>
        </p:nvSpPr>
        <p:spPr>
          <a:xfrm>
            <a:off x="191067" y="1061717"/>
            <a:ext cx="8789160" cy="1421928"/>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Spring Web MVC framework is built around a front controller servlet called dispatcher servlet.</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dispatcher </a:t>
            </a:r>
            <a:r>
              <a:rPr lang="en-US" sz="1600" b="1" i="1" dirty="0" err="1">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servlet</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is responsible for delegating the user request to various components of the application while executing a user request.</a:t>
            </a:r>
          </a:p>
        </p:txBody>
      </p:sp>
      <p:grpSp>
        <p:nvGrpSpPr>
          <p:cNvPr id="9" name="Group 8"/>
          <p:cNvGrpSpPr/>
          <p:nvPr/>
        </p:nvGrpSpPr>
        <p:grpSpPr>
          <a:xfrm>
            <a:off x="-233752" y="2978036"/>
            <a:ext cx="9377752" cy="1348303"/>
            <a:chOff x="0" y="172802"/>
            <a:chExt cx="2856016" cy="1143000"/>
          </a:xfrm>
        </p:grpSpPr>
        <p:pic>
          <p:nvPicPr>
            <p:cNvPr id="13" name="Picture 12"/>
            <p:cNvPicPr>
              <a:picLocks noChangeAspect="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0306" t="54023" r="11661" b="30971"/>
            <a:stretch/>
          </p:blipFill>
          <p:spPr>
            <a:xfrm>
              <a:off x="0" y="172802"/>
              <a:ext cx="2856016" cy="1143000"/>
            </a:xfrm>
            <a:prstGeom prst="rect">
              <a:avLst/>
            </a:prstGeom>
          </p:spPr>
        </p:pic>
        <p:sp>
          <p:nvSpPr>
            <p:cNvPr id="17" name="Rectangle 16"/>
            <p:cNvSpPr/>
            <p:nvPr/>
          </p:nvSpPr>
          <p:spPr>
            <a:xfrm>
              <a:off x="372343" y="412418"/>
              <a:ext cx="2335195" cy="772017"/>
            </a:xfrm>
            <a:prstGeom prst="rect">
              <a:avLst/>
            </a:prstGeom>
          </p:spPr>
          <p:txBody>
            <a:bodyPr wrap="square">
              <a:spAutoFit/>
            </a:bodyPr>
            <a:lstStyle/>
            <a:p>
              <a:pPr marL="274320">
                <a:spcBef>
                  <a:spcPts val="1000"/>
                </a:spcBef>
                <a:spcAft>
                  <a:spcPts val="0"/>
                </a:spcAft>
              </a:pPr>
              <a:r>
                <a:rPr lang="en-US" sz="2000" dirty="0">
                  <a:solidFill>
                    <a:schemeClr val="lt1"/>
                  </a:solidFill>
                  <a:latin typeface="Calibri" pitchFamily="34" charset="0"/>
                </a:rPr>
                <a:t>The Spring MVC framework makes use of the following components while processing a user request:</a:t>
              </a:r>
            </a:p>
          </p:txBody>
        </p:sp>
      </p:grpSp>
      <p:sp>
        <p:nvSpPr>
          <p:cNvPr id="16" name="Horizontal Scroll 15"/>
          <p:cNvSpPr/>
          <p:nvPr/>
        </p:nvSpPr>
        <p:spPr>
          <a:xfrm>
            <a:off x="968991" y="4003340"/>
            <a:ext cx="1883391" cy="896205"/>
          </a:xfrm>
          <a:prstGeom prst="horizontalScroll">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a:latin typeface="Calibri" pitchFamily="34" charset="0"/>
              </a:rPr>
              <a:t>Handler mappings</a:t>
            </a:r>
          </a:p>
        </p:txBody>
      </p:sp>
      <p:sp>
        <p:nvSpPr>
          <p:cNvPr id="14" name="Horizontal Scroll 13"/>
          <p:cNvSpPr/>
          <p:nvPr/>
        </p:nvSpPr>
        <p:spPr>
          <a:xfrm>
            <a:off x="2975212" y="3971499"/>
            <a:ext cx="1446664" cy="928048"/>
          </a:xfrm>
          <a:prstGeom prst="horizontalScroll">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latin typeface="Calibri" pitchFamily="34" charset="0"/>
              </a:rPr>
              <a:t>Controllers</a:t>
            </a:r>
          </a:p>
        </p:txBody>
      </p:sp>
      <p:sp>
        <p:nvSpPr>
          <p:cNvPr id="15" name="Horizontal Scroll 14"/>
          <p:cNvSpPr/>
          <p:nvPr/>
        </p:nvSpPr>
        <p:spPr>
          <a:xfrm>
            <a:off x="4558353" y="3864592"/>
            <a:ext cx="1651378" cy="994012"/>
          </a:xfrm>
          <a:prstGeom prst="horizontalScroll">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a:latin typeface="Calibri" pitchFamily="34" charset="0"/>
              </a:rPr>
              <a:t>View resolvers</a:t>
            </a:r>
          </a:p>
        </p:txBody>
      </p:sp>
      <p:sp>
        <p:nvSpPr>
          <p:cNvPr id="18" name="Horizontal Scroll 17"/>
          <p:cNvSpPr/>
          <p:nvPr/>
        </p:nvSpPr>
        <p:spPr>
          <a:xfrm>
            <a:off x="6348484" y="3825922"/>
            <a:ext cx="1528549" cy="994012"/>
          </a:xfrm>
          <a:prstGeom prst="horizontalScroll">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latin typeface="Calibri" pitchFamily="34" charset="0"/>
              </a:rPr>
              <a:t>View</a:t>
            </a:r>
          </a:p>
        </p:txBody>
      </p:sp>
    </p:spTree>
    <p:extLst>
      <p:ext uri="{BB962C8B-B14F-4D97-AF65-F5344CB8AC3E}">
        <p14:creationId xmlns:p14="http://schemas.microsoft.com/office/powerpoint/2010/main" val="2987770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Benefits of the Spring MVC Framework</a:t>
            </a:r>
          </a:p>
        </p:txBody>
      </p:sp>
      <p:sp>
        <p:nvSpPr>
          <p:cNvPr id="18" name="Left Arrow 17"/>
          <p:cNvSpPr/>
          <p:nvPr/>
        </p:nvSpPr>
        <p:spPr>
          <a:xfrm rot="5400000">
            <a:off x="4034794" y="4480403"/>
            <a:ext cx="970629" cy="585787"/>
          </a:xfrm>
          <a:prstGeom prst="leftArrow">
            <a:avLst>
              <a:gd name="adj1" fmla="val 60000"/>
              <a:gd name="adj2" fmla="val 50000"/>
            </a:avLst>
          </a:prstGeom>
        </p:spPr>
        <p:style>
          <a:lnRef idx="1">
            <a:schemeClr val="dk1"/>
          </a:lnRef>
          <a:fillRef idx="2">
            <a:schemeClr val="dk1"/>
          </a:fillRef>
          <a:effectRef idx="1">
            <a:schemeClr val="dk1"/>
          </a:effectRef>
          <a:fontRef idx="minor">
            <a:schemeClr val="dk1"/>
          </a:fontRef>
        </p:style>
      </p:sp>
      <p:sp>
        <p:nvSpPr>
          <p:cNvPr id="19" name="Left Arrow 18"/>
          <p:cNvSpPr/>
          <p:nvPr/>
        </p:nvSpPr>
        <p:spPr>
          <a:xfrm rot="10800000">
            <a:off x="2000250" y="3295589"/>
            <a:ext cx="1581150" cy="587375"/>
          </a:xfrm>
          <a:prstGeom prst="leftArrow">
            <a:avLst>
              <a:gd name="adj1" fmla="val 60000"/>
              <a:gd name="adj2" fmla="val 50000"/>
            </a:avLst>
          </a:prstGeom>
        </p:spPr>
        <p:style>
          <a:lnRef idx="1">
            <a:schemeClr val="dk1"/>
          </a:lnRef>
          <a:fillRef idx="2">
            <a:schemeClr val="dk1"/>
          </a:fillRef>
          <a:effectRef idx="1">
            <a:schemeClr val="dk1"/>
          </a:effectRef>
          <a:fontRef idx="minor">
            <a:schemeClr val="dk1"/>
          </a:fontRef>
        </p:style>
      </p:sp>
      <p:sp>
        <p:nvSpPr>
          <p:cNvPr id="20" name="Left Arrow 19"/>
          <p:cNvSpPr/>
          <p:nvPr/>
        </p:nvSpPr>
        <p:spPr>
          <a:xfrm rot="19283926">
            <a:off x="5053147" y="2078038"/>
            <a:ext cx="1579563" cy="587375"/>
          </a:xfrm>
          <a:prstGeom prst="leftArrow">
            <a:avLst>
              <a:gd name="adj1" fmla="val 60000"/>
              <a:gd name="adj2" fmla="val 50000"/>
            </a:avLst>
          </a:prstGeom>
        </p:spPr>
        <p:style>
          <a:lnRef idx="1">
            <a:schemeClr val="dk1"/>
          </a:lnRef>
          <a:fillRef idx="2">
            <a:schemeClr val="dk1"/>
          </a:fillRef>
          <a:effectRef idx="1">
            <a:schemeClr val="dk1"/>
          </a:effectRef>
          <a:fontRef idx="minor">
            <a:schemeClr val="dk1"/>
          </a:fontRef>
        </p:style>
      </p:sp>
      <p:sp>
        <p:nvSpPr>
          <p:cNvPr id="21" name="Left Arrow 20"/>
          <p:cNvSpPr/>
          <p:nvPr/>
        </p:nvSpPr>
        <p:spPr>
          <a:xfrm rot="12274477">
            <a:off x="2331051" y="2181225"/>
            <a:ext cx="1581150" cy="585788"/>
          </a:xfrm>
          <a:prstGeom prst="leftArrow">
            <a:avLst>
              <a:gd name="adj1" fmla="val 60000"/>
              <a:gd name="adj2" fmla="val 50000"/>
            </a:avLst>
          </a:prstGeom>
        </p:spPr>
        <p:style>
          <a:lnRef idx="1">
            <a:schemeClr val="dk1"/>
          </a:lnRef>
          <a:fillRef idx="2">
            <a:schemeClr val="dk1"/>
          </a:fillRef>
          <a:effectRef idx="1">
            <a:schemeClr val="dk1"/>
          </a:effectRef>
          <a:fontRef idx="minor">
            <a:schemeClr val="dk1"/>
          </a:fontRef>
        </p:style>
      </p:sp>
      <p:grpSp>
        <p:nvGrpSpPr>
          <p:cNvPr id="22" name="Group 3"/>
          <p:cNvGrpSpPr>
            <a:grpSpLocks/>
          </p:cNvGrpSpPr>
          <p:nvPr/>
        </p:nvGrpSpPr>
        <p:grpSpPr bwMode="auto">
          <a:xfrm>
            <a:off x="3581400" y="2590800"/>
            <a:ext cx="1829924" cy="1692904"/>
            <a:chOff x="3751678" y="3141939"/>
            <a:chExt cx="2059007" cy="2059007"/>
          </a:xfrm>
          <a:gradFill>
            <a:gsLst>
              <a:gs pos="0">
                <a:srgbClr val="FFFF00"/>
              </a:gs>
              <a:gs pos="0">
                <a:srgbClr val="AAA202"/>
              </a:gs>
              <a:gs pos="100000">
                <a:schemeClr val="accent5">
                  <a:lumMod val="60000"/>
                  <a:lumOff val="40000"/>
                </a:schemeClr>
              </a:gs>
            </a:gsLst>
            <a:lin ang="16200000" scaled="1"/>
          </a:gradFill>
        </p:grpSpPr>
        <p:sp>
          <p:nvSpPr>
            <p:cNvPr id="23" name="Oval 22"/>
            <p:cNvSpPr/>
            <p:nvPr/>
          </p:nvSpPr>
          <p:spPr>
            <a:xfrm>
              <a:off x="3751678" y="3141939"/>
              <a:ext cx="2059007" cy="2059007"/>
            </a:xfrm>
            <a:prstGeom prst="ellipse">
              <a:avLst/>
            </a:prstGeom>
          </p:spPr>
          <p:style>
            <a:lnRef idx="0">
              <a:schemeClr val="dk1"/>
            </a:lnRef>
            <a:fillRef idx="3">
              <a:schemeClr val="dk1"/>
            </a:fillRef>
            <a:effectRef idx="3">
              <a:schemeClr val="dk1"/>
            </a:effectRef>
            <a:fontRef idx="minor">
              <a:schemeClr val="lt1"/>
            </a:fontRef>
          </p:style>
        </p:sp>
        <p:sp>
          <p:nvSpPr>
            <p:cNvPr id="24" name="Oval 4"/>
            <p:cNvSpPr/>
            <p:nvPr/>
          </p:nvSpPr>
          <p:spPr>
            <a:xfrm>
              <a:off x="4053073" y="3443567"/>
              <a:ext cx="1456216" cy="1455751"/>
            </a:xfrm>
            <a:prstGeom prst="rect">
              <a:avLst/>
            </a:prstGeom>
            <a:noFill/>
          </p:spPr>
          <p:style>
            <a:lnRef idx="0">
              <a:scrgbClr r="0" g="0" b="0"/>
            </a:lnRef>
            <a:fillRef idx="0">
              <a:scrgbClr r="0" g="0" b="0"/>
            </a:fillRef>
            <a:effectRef idx="0">
              <a:scrgbClr r="0" g="0" b="0"/>
            </a:effectRef>
            <a:fontRef idx="minor">
              <a:schemeClr val="lt1"/>
            </a:fontRef>
          </p:style>
          <p:txBody>
            <a:bodyPr lIns="11430" tIns="11430" rIns="11430" bIns="11430" spcCol="1270" anchor="ctr"/>
            <a:lstStyle/>
            <a:p>
              <a:pPr algn="ctr" defTabSz="800100">
                <a:lnSpc>
                  <a:spcPct val="90000"/>
                </a:lnSpc>
                <a:spcAft>
                  <a:spcPct val="35000"/>
                </a:spcAft>
                <a:defRPr/>
              </a:pPr>
              <a:r>
                <a:rPr lang="en-US" sz="2000" dirty="0">
                  <a:latin typeface="Calibri" pitchFamily="34" charset="0"/>
                </a:rPr>
                <a:t>Benefits of information analysis</a:t>
              </a:r>
            </a:p>
          </p:txBody>
        </p:sp>
      </p:grpSp>
      <p:sp>
        <p:nvSpPr>
          <p:cNvPr id="25" name="Left Arrow 24"/>
          <p:cNvSpPr/>
          <p:nvPr/>
        </p:nvSpPr>
        <p:spPr>
          <a:xfrm>
            <a:off x="5425932" y="3310159"/>
            <a:ext cx="1581150" cy="587375"/>
          </a:xfrm>
          <a:prstGeom prst="leftArrow">
            <a:avLst>
              <a:gd name="adj1" fmla="val 60000"/>
              <a:gd name="adj2" fmla="val 50000"/>
            </a:avLst>
          </a:prstGeom>
        </p:spPr>
        <p:style>
          <a:lnRef idx="1">
            <a:schemeClr val="dk1"/>
          </a:lnRef>
          <a:fillRef idx="2">
            <a:schemeClr val="dk1"/>
          </a:fillRef>
          <a:effectRef idx="1">
            <a:schemeClr val="dk1"/>
          </a:effectRef>
          <a:fontRef idx="minor">
            <a:schemeClr val="dk1"/>
          </a:fontRef>
        </p:style>
      </p:sp>
      <p:grpSp>
        <p:nvGrpSpPr>
          <p:cNvPr id="26" name="Group 27"/>
          <p:cNvGrpSpPr>
            <a:grpSpLocks/>
          </p:cNvGrpSpPr>
          <p:nvPr/>
        </p:nvGrpSpPr>
        <p:grpSpPr bwMode="auto">
          <a:xfrm>
            <a:off x="5800428" y="1371497"/>
            <a:ext cx="2542696" cy="1219302"/>
            <a:chOff x="6172202" y="4191003"/>
            <a:chExt cx="1856847" cy="1016016"/>
          </a:xfrm>
          <a:gradFill>
            <a:gsLst>
              <a:gs pos="0">
                <a:srgbClr val="FFFF00"/>
              </a:gs>
              <a:gs pos="48000">
                <a:srgbClr val="AAA202"/>
              </a:gs>
              <a:gs pos="100000">
                <a:schemeClr val="accent5">
                  <a:lumMod val="60000"/>
                  <a:lumOff val="40000"/>
                </a:schemeClr>
              </a:gs>
            </a:gsLst>
            <a:lin ang="16200000" scaled="1"/>
          </a:gradFill>
        </p:grpSpPr>
        <p:sp>
          <p:nvSpPr>
            <p:cNvPr id="27" name="Rounded Rectangle 26"/>
            <p:cNvSpPr/>
            <p:nvPr/>
          </p:nvSpPr>
          <p:spPr>
            <a:xfrm>
              <a:off x="6172202" y="4191088"/>
              <a:ext cx="1856846" cy="1015931"/>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28" name="Rounded Rectangle 4"/>
            <p:cNvSpPr/>
            <p:nvPr/>
          </p:nvSpPr>
          <p:spPr>
            <a:xfrm>
              <a:off x="6202151" y="4220190"/>
              <a:ext cx="1796948" cy="957727"/>
            </a:xfrm>
            <a:prstGeom prst="rect">
              <a:avLst/>
            </a:prstGeom>
            <a:noFill/>
          </p:spPr>
          <p:style>
            <a:lnRef idx="0">
              <a:scrgbClr r="0" g="0" b="0"/>
            </a:lnRef>
            <a:fillRef idx="0">
              <a:scrgbClr r="0" g="0" b="0"/>
            </a:fillRef>
            <a:effectRef idx="0">
              <a:scrgbClr r="0" g="0" b="0"/>
            </a:effectRef>
            <a:fontRef idx="minor">
              <a:schemeClr val="lt1"/>
            </a:fontRef>
          </p:style>
          <p:txBody>
            <a:bodyPr lIns="30480" tIns="30480" rIns="30480" bIns="30480" spcCol="1270" anchor="ctr"/>
            <a:lstStyle/>
            <a:p>
              <a:pPr algn="ctr" defTabSz="711200">
                <a:lnSpc>
                  <a:spcPct val="90000"/>
                </a:lnSpc>
                <a:spcAft>
                  <a:spcPct val="35000"/>
                </a:spcAft>
                <a:defRPr/>
              </a:pPr>
              <a:r>
                <a:rPr lang="en-US" dirty="0">
                  <a:solidFill>
                    <a:schemeClr val="tx1"/>
                  </a:solidFill>
                  <a:latin typeface="Calibri" pitchFamily="34" charset="0"/>
                </a:rPr>
                <a:t>    Simple and powerful tag library</a:t>
              </a:r>
            </a:p>
          </p:txBody>
        </p:sp>
      </p:grpSp>
      <p:grpSp>
        <p:nvGrpSpPr>
          <p:cNvPr id="30" name="Group 29"/>
          <p:cNvGrpSpPr>
            <a:grpSpLocks/>
          </p:cNvGrpSpPr>
          <p:nvPr/>
        </p:nvGrpSpPr>
        <p:grpSpPr bwMode="auto">
          <a:xfrm>
            <a:off x="5883132" y="2895600"/>
            <a:ext cx="2369503" cy="1257521"/>
            <a:chOff x="6253430" y="2837142"/>
            <a:chExt cx="2216312" cy="1153044"/>
          </a:xfrm>
        </p:grpSpPr>
        <p:sp>
          <p:nvSpPr>
            <p:cNvPr id="31" name="Rounded Rectangle 30"/>
            <p:cNvSpPr/>
            <p:nvPr/>
          </p:nvSpPr>
          <p:spPr>
            <a:xfrm>
              <a:off x="6253430" y="2837622"/>
              <a:ext cx="2215987" cy="1152564"/>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32" name="Rounded Rectangle 6"/>
            <p:cNvSpPr/>
            <p:nvPr/>
          </p:nvSpPr>
          <p:spPr>
            <a:xfrm>
              <a:off x="6253430" y="2904650"/>
              <a:ext cx="2148180" cy="1085536"/>
            </a:xfrm>
            <a:prstGeom prst="rect">
              <a:avLst/>
            </a:prstGeom>
          </p:spPr>
          <p:style>
            <a:lnRef idx="0">
              <a:scrgbClr r="0" g="0" b="0"/>
            </a:lnRef>
            <a:fillRef idx="0">
              <a:scrgbClr r="0" g="0" b="0"/>
            </a:fillRef>
            <a:effectRef idx="0">
              <a:scrgbClr r="0" g="0" b="0"/>
            </a:effectRef>
            <a:fontRef idx="minor">
              <a:schemeClr val="lt1"/>
            </a:fontRef>
          </p:style>
          <p:txBody>
            <a:bodyPr lIns="30480" tIns="30480" rIns="30480" bIns="30480" spcCol="1270" anchor="ctr"/>
            <a:lstStyle/>
            <a:p>
              <a:pPr algn="ctr" defTabSz="711200">
                <a:lnSpc>
                  <a:spcPct val="90000"/>
                </a:lnSpc>
                <a:spcAft>
                  <a:spcPct val="35000"/>
                </a:spcAft>
                <a:defRPr/>
              </a:pPr>
              <a:r>
                <a:rPr lang="en-US" dirty="0">
                  <a:solidFill>
                    <a:schemeClr val="tx1"/>
                  </a:solidFill>
                  <a:latin typeface="Calibri" pitchFamily="34" charset="0"/>
                </a:rPr>
                <a:t>Supports multiple view technologies and Web frameworks</a:t>
              </a:r>
            </a:p>
          </p:txBody>
        </p:sp>
      </p:grpSp>
      <p:grpSp>
        <p:nvGrpSpPr>
          <p:cNvPr id="33" name="Group 12"/>
          <p:cNvGrpSpPr>
            <a:grpSpLocks/>
          </p:cNvGrpSpPr>
          <p:nvPr/>
        </p:nvGrpSpPr>
        <p:grpSpPr bwMode="auto">
          <a:xfrm>
            <a:off x="3000960" y="4674905"/>
            <a:ext cx="3018840" cy="1152525"/>
            <a:chOff x="888325" y="1531689"/>
            <a:chExt cx="2661440" cy="1153057"/>
          </a:xfrm>
        </p:grpSpPr>
        <p:sp>
          <p:nvSpPr>
            <p:cNvPr id="34" name="Rounded Rectangle 33"/>
            <p:cNvSpPr/>
            <p:nvPr/>
          </p:nvSpPr>
          <p:spPr>
            <a:xfrm>
              <a:off x="1012886" y="1531689"/>
              <a:ext cx="2473270" cy="1153057"/>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35" name="Rounded Rectangle 4"/>
            <p:cNvSpPr/>
            <p:nvPr/>
          </p:nvSpPr>
          <p:spPr>
            <a:xfrm>
              <a:off x="888325" y="1572984"/>
              <a:ext cx="2661440" cy="1086351"/>
            </a:xfrm>
            <a:prstGeom prst="rect">
              <a:avLst/>
            </a:prstGeom>
          </p:spPr>
          <p:style>
            <a:lnRef idx="0">
              <a:scrgbClr r="0" g="0" b="0"/>
            </a:lnRef>
            <a:fillRef idx="0">
              <a:scrgbClr r="0" g="0" b="0"/>
            </a:fillRef>
            <a:effectRef idx="0">
              <a:scrgbClr r="0" g="0" b="0"/>
            </a:effectRef>
            <a:fontRef idx="minor">
              <a:schemeClr val="lt1"/>
            </a:fontRef>
          </p:style>
          <p:txBody>
            <a:bodyPr lIns="30480" tIns="30480" rIns="30480" bIns="30480" spcCol="1270" anchor="ctr"/>
            <a:lstStyle/>
            <a:p>
              <a:pPr algn="ctr" defTabSz="711200">
                <a:lnSpc>
                  <a:spcPct val="90000"/>
                </a:lnSpc>
                <a:spcAft>
                  <a:spcPct val="35000"/>
                </a:spcAft>
                <a:defRPr/>
              </a:pPr>
              <a:r>
                <a:rPr lang="en-US" dirty="0">
                  <a:solidFill>
                    <a:schemeClr val="tx1"/>
                  </a:solidFill>
                  <a:latin typeface="Calibri" pitchFamily="34" charset="0"/>
                </a:rPr>
                <a:t>Light-weight development environment</a:t>
              </a:r>
            </a:p>
          </p:txBody>
        </p:sp>
      </p:grpSp>
      <p:grpSp>
        <p:nvGrpSpPr>
          <p:cNvPr id="36" name="Group 2"/>
          <p:cNvGrpSpPr>
            <a:grpSpLocks/>
          </p:cNvGrpSpPr>
          <p:nvPr/>
        </p:nvGrpSpPr>
        <p:grpSpPr bwMode="auto">
          <a:xfrm>
            <a:off x="843404" y="2590800"/>
            <a:ext cx="2239871" cy="1368719"/>
            <a:chOff x="452561" y="2526914"/>
            <a:chExt cx="2578718" cy="1369330"/>
          </a:xfrm>
          <a:gradFill>
            <a:gsLst>
              <a:gs pos="0">
                <a:srgbClr val="FFFF00"/>
              </a:gs>
              <a:gs pos="48000">
                <a:srgbClr val="AAA202"/>
              </a:gs>
              <a:gs pos="100000">
                <a:schemeClr val="accent5">
                  <a:lumMod val="60000"/>
                  <a:lumOff val="40000"/>
                </a:schemeClr>
              </a:gs>
            </a:gsLst>
            <a:lin ang="16200000" scaled="1"/>
          </a:gradFill>
        </p:grpSpPr>
        <p:grpSp>
          <p:nvGrpSpPr>
            <p:cNvPr id="37" name="Group 9"/>
            <p:cNvGrpSpPr>
              <a:grpSpLocks/>
            </p:cNvGrpSpPr>
            <p:nvPr/>
          </p:nvGrpSpPr>
          <p:grpSpPr bwMode="auto">
            <a:xfrm>
              <a:off x="685180" y="2743204"/>
              <a:ext cx="2346099" cy="1153040"/>
              <a:chOff x="913775" y="2809356"/>
              <a:chExt cx="2346099" cy="1153040"/>
            </a:xfrm>
            <a:grpFill/>
          </p:grpSpPr>
          <p:sp>
            <p:nvSpPr>
              <p:cNvPr id="39" name="Rounded Rectangle 38"/>
              <p:cNvSpPr/>
              <p:nvPr/>
            </p:nvSpPr>
            <p:spPr>
              <a:xfrm>
                <a:off x="913775" y="2809356"/>
                <a:ext cx="2346099" cy="1153040"/>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40" name="Rounded Rectangle 4"/>
              <p:cNvSpPr/>
              <p:nvPr/>
            </p:nvSpPr>
            <p:spPr>
              <a:xfrm>
                <a:off x="947132" y="2842709"/>
                <a:ext cx="2279385" cy="1086335"/>
              </a:xfrm>
              <a:prstGeom prst="rect">
                <a:avLst/>
              </a:prstGeom>
              <a:noFill/>
            </p:spPr>
            <p:style>
              <a:lnRef idx="0">
                <a:scrgbClr r="0" g="0" b="0"/>
              </a:lnRef>
              <a:fillRef idx="0">
                <a:scrgbClr r="0" g="0" b="0"/>
              </a:fillRef>
              <a:effectRef idx="0">
                <a:scrgbClr r="0" g="0" b="0"/>
              </a:effectRef>
              <a:fontRef idx="minor">
                <a:schemeClr val="lt1"/>
              </a:fontRef>
            </p:style>
            <p:txBody>
              <a:bodyPr lIns="30480" tIns="30480" rIns="30480" bIns="30480" spcCol="1270" anchor="ctr"/>
              <a:lstStyle/>
              <a:p>
                <a:pPr algn="ctr" defTabSz="711200">
                  <a:lnSpc>
                    <a:spcPct val="90000"/>
                  </a:lnSpc>
                  <a:spcAft>
                    <a:spcPct val="35000"/>
                  </a:spcAft>
                  <a:defRPr/>
                </a:pPr>
                <a:r>
                  <a:rPr lang="en-US" dirty="0">
                    <a:solidFill>
                      <a:schemeClr val="tx1"/>
                    </a:solidFill>
                    <a:latin typeface="Calibri" pitchFamily="34" charset="0"/>
                  </a:rPr>
                  <a:t>Ease of testing</a:t>
                </a:r>
              </a:p>
            </p:txBody>
          </p:sp>
        </p:grpSp>
        <p:pic>
          <p:nvPicPr>
            <p:cNvPr id="38" name="Picture 4" descr="http://www.clker.com/cliparts/B/V/P/X/Z/e/thumbtack-pushpin-2-th.png"/>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flipH="1">
              <a:off x="452561" y="2526914"/>
              <a:ext cx="790517" cy="71628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41" name="Group 1"/>
          <p:cNvGrpSpPr>
            <a:grpSpLocks/>
          </p:cNvGrpSpPr>
          <p:nvPr/>
        </p:nvGrpSpPr>
        <p:grpSpPr bwMode="auto">
          <a:xfrm>
            <a:off x="926802" y="1214438"/>
            <a:ext cx="2285997" cy="1309687"/>
            <a:chOff x="643797" y="1214112"/>
            <a:chExt cx="2632803" cy="1310532"/>
          </a:xfrm>
          <a:gradFill>
            <a:gsLst>
              <a:gs pos="0">
                <a:srgbClr val="FFFF00"/>
              </a:gs>
              <a:gs pos="48000">
                <a:srgbClr val="AAA202"/>
              </a:gs>
              <a:gs pos="100000">
                <a:schemeClr val="accent5">
                  <a:lumMod val="60000"/>
                  <a:lumOff val="40000"/>
                </a:schemeClr>
              </a:gs>
            </a:gsLst>
            <a:lin ang="16200000" scaled="1"/>
          </a:gradFill>
        </p:grpSpPr>
        <p:grpSp>
          <p:nvGrpSpPr>
            <p:cNvPr id="42" name="Group 6"/>
            <p:cNvGrpSpPr>
              <a:grpSpLocks/>
            </p:cNvGrpSpPr>
            <p:nvPr/>
          </p:nvGrpSpPr>
          <p:grpSpPr bwMode="auto">
            <a:xfrm>
              <a:off x="887619" y="1371376"/>
              <a:ext cx="2388981" cy="1153268"/>
              <a:chOff x="1006284" y="4132318"/>
              <a:chExt cx="2388981" cy="1153268"/>
            </a:xfrm>
            <a:grpFill/>
          </p:grpSpPr>
          <p:sp>
            <p:nvSpPr>
              <p:cNvPr id="44" name="Rounded Rectangle 43"/>
              <p:cNvSpPr/>
              <p:nvPr/>
            </p:nvSpPr>
            <p:spPr>
              <a:xfrm>
                <a:off x="1006284" y="4132318"/>
                <a:ext cx="2388981" cy="1153268"/>
              </a:xfrm>
              <a:prstGeom prst="roundRect">
                <a:avLst>
                  <a:gd name="adj" fmla="val 10000"/>
                </a:avLst>
              </a:prstGeom>
            </p:spPr>
            <p:style>
              <a:lnRef idx="0">
                <a:schemeClr val="accent1"/>
              </a:lnRef>
              <a:fillRef idx="3">
                <a:schemeClr val="accent1"/>
              </a:fillRef>
              <a:effectRef idx="3">
                <a:schemeClr val="accent1"/>
              </a:effectRef>
              <a:fontRef idx="minor">
                <a:schemeClr val="lt1"/>
              </a:fontRef>
            </p:style>
          </p:sp>
          <p:sp>
            <p:nvSpPr>
              <p:cNvPr id="45" name="Rounded Rectangle 4"/>
              <p:cNvSpPr/>
              <p:nvPr/>
            </p:nvSpPr>
            <p:spPr>
              <a:xfrm>
                <a:off x="1039618" y="4165677"/>
                <a:ext cx="2322313" cy="1086550"/>
              </a:xfrm>
              <a:prstGeom prst="rect">
                <a:avLst/>
              </a:prstGeom>
              <a:noFill/>
            </p:spPr>
            <p:style>
              <a:lnRef idx="0">
                <a:scrgbClr r="0" g="0" b="0"/>
              </a:lnRef>
              <a:fillRef idx="0">
                <a:scrgbClr r="0" g="0" b="0"/>
              </a:fillRef>
              <a:effectRef idx="0">
                <a:scrgbClr r="0" g="0" b="0"/>
              </a:effectRef>
              <a:fontRef idx="minor">
                <a:schemeClr val="lt1"/>
              </a:fontRef>
            </p:style>
            <p:txBody>
              <a:bodyPr lIns="30480" tIns="30480" rIns="30480" bIns="30480" spcCol="1270" anchor="ctr"/>
              <a:lstStyle/>
              <a:p>
                <a:pPr algn="ctr" defTabSz="711200">
                  <a:lnSpc>
                    <a:spcPct val="90000"/>
                  </a:lnSpc>
                  <a:spcAft>
                    <a:spcPct val="35000"/>
                  </a:spcAft>
                  <a:defRPr/>
                </a:pPr>
                <a:r>
                  <a:rPr lang="en-US" dirty="0">
                    <a:solidFill>
                      <a:schemeClr val="tx1"/>
                    </a:solidFill>
                    <a:latin typeface="Calibri" pitchFamily="34" charset="0"/>
                  </a:rPr>
                  <a:t>Reusable </a:t>
                </a:r>
                <a:br>
                  <a:rPr lang="en-US" dirty="0">
                    <a:solidFill>
                      <a:schemeClr val="tx1"/>
                    </a:solidFill>
                    <a:latin typeface="Calibri" pitchFamily="34" charset="0"/>
                  </a:rPr>
                </a:br>
                <a:r>
                  <a:rPr lang="en-US" dirty="0">
                    <a:solidFill>
                      <a:schemeClr val="tx1"/>
                    </a:solidFill>
                    <a:latin typeface="Calibri" pitchFamily="34" charset="0"/>
                  </a:rPr>
                  <a:t>application code</a:t>
                </a:r>
              </a:p>
            </p:txBody>
          </p:sp>
        </p:grpSp>
        <p:pic>
          <p:nvPicPr>
            <p:cNvPr id="43" name="Picture 4" descr="http://www.clker.com/cliparts/B/V/P/X/Z/e/thumbtack-pushpin-2-th.png"/>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flipH="1">
              <a:off x="643797" y="1214112"/>
              <a:ext cx="790517" cy="71628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46" name="Picture 45"/>
          <p:cNvPicPr>
            <a:picLocks noChangeAspect="1"/>
          </p:cNvPicPr>
          <p:nvPr/>
        </p:nvPicPr>
        <p:blipFill>
          <a:blip r:embed="rId3"/>
          <a:stretch>
            <a:fillRect/>
          </a:stretch>
        </p:blipFill>
        <p:spPr>
          <a:xfrm>
            <a:off x="2958234" y="879779"/>
            <a:ext cx="1049193" cy="10491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Picture 46"/>
          <p:cNvPicPr>
            <a:picLocks noChangeAspect="1"/>
          </p:cNvPicPr>
          <p:nvPr/>
        </p:nvPicPr>
        <p:blipFill>
          <a:blip r:embed="rId4"/>
          <a:stretch>
            <a:fillRect/>
          </a:stretch>
        </p:blipFill>
        <p:spPr>
          <a:xfrm>
            <a:off x="5038143" y="891074"/>
            <a:ext cx="1047594" cy="10475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Picture 47"/>
          <p:cNvPicPr>
            <a:picLocks noChangeAspect="1"/>
          </p:cNvPicPr>
          <p:nvPr/>
        </p:nvPicPr>
        <p:blipFill>
          <a:blip r:embed="rId5"/>
          <a:stretch>
            <a:fillRect/>
          </a:stretch>
        </p:blipFill>
        <p:spPr>
          <a:xfrm>
            <a:off x="316222" y="3657600"/>
            <a:ext cx="1048663" cy="10486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0" name="Picture 49"/>
          <p:cNvPicPr>
            <a:picLocks noChangeAspect="1"/>
          </p:cNvPicPr>
          <p:nvPr/>
        </p:nvPicPr>
        <p:blipFill>
          <a:blip r:embed="rId6"/>
          <a:stretch>
            <a:fillRect/>
          </a:stretch>
        </p:blipFill>
        <p:spPr>
          <a:xfrm>
            <a:off x="7892107" y="3886200"/>
            <a:ext cx="1023293" cy="10232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 name="Picture 50"/>
          <p:cNvPicPr>
            <a:picLocks noChangeAspect="1"/>
          </p:cNvPicPr>
          <p:nvPr/>
        </p:nvPicPr>
        <p:blipFill>
          <a:blip r:embed="rId7"/>
          <a:stretch>
            <a:fillRect/>
          </a:stretch>
        </p:blipFill>
        <p:spPr>
          <a:xfrm>
            <a:off x="3962400" y="5781951"/>
            <a:ext cx="1066800" cy="8918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2" name="Picture 4" descr="http://www.clker.com/cliparts/B/V/P/X/Z/e/thumbtack-pushpin-2-th.png"/>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flipH="1">
            <a:off x="2971800" y="4541840"/>
            <a:ext cx="686642" cy="71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 descr="http://www.clker.com/cliparts/B/V/P/X/Z/e/thumbtack-pushpin-2-th.png"/>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772400" y="1265240"/>
            <a:ext cx="727756" cy="71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 descr="http://www.clker.com/cliparts/B/V/P/X/Z/e/thumbtack-pushpin-2-th.png"/>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7620000" y="2713040"/>
            <a:ext cx="727756" cy="71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770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ight Arrow 24"/>
          <p:cNvSpPr/>
          <p:nvPr/>
        </p:nvSpPr>
        <p:spPr>
          <a:xfrm>
            <a:off x="3564339" y="3141257"/>
            <a:ext cx="3709918" cy="22973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Right Arrow 34"/>
          <p:cNvSpPr/>
          <p:nvPr/>
        </p:nvSpPr>
        <p:spPr>
          <a:xfrm rot="5400000">
            <a:off x="1885664" y="4233078"/>
            <a:ext cx="1364776" cy="21836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ight Arrow 32"/>
          <p:cNvSpPr/>
          <p:nvPr/>
        </p:nvSpPr>
        <p:spPr>
          <a:xfrm rot="2690690">
            <a:off x="2782580" y="4432318"/>
            <a:ext cx="2607363" cy="23753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itle 9"/>
          <p:cNvSpPr>
            <a:spLocks noGrp="1"/>
          </p:cNvSpPr>
          <p:nvPr>
            <p:ph type="title"/>
          </p:nvPr>
        </p:nvSpPr>
        <p:spPr/>
        <p:txBody>
          <a:bodyPr/>
          <a:lstStyle/>
          <a:p>
            <a:r>
              <a:rPr lang="en-US" altLang="en-US" dirty="0"/>
              <a:t>Life Cycle of a Web Request</a:t>
            </a:r>
          </a:p>
        </p:txBody>
      </p:sp>
      <p:sp>
        <p:nvSpPr>
          <p:cNvPr id="19" name="Right Arrow 18"/>
          <p:cNvSpPr/>
          <p:nvPr/>
        </p:nvSpPr>
        <p:spPr>
          <a:xfrm>
            <a:off x="300250" y="2906973"/>
            <a:ext cx="1433015" cy="73697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atin typeface="Calibri" pitchFamily="34" charset="0"/>
              </a:rPr>
              <a:t>Request</a:t>
            </a:r>
          </a:p>
        </p:txBody>
      </p:sp>
      <p:sp>
        <p:nvSpPr>
          <p:cNvPr id="20" name="Rounded Rectangle 19"/>
          <p:cNvSpPr/>
          <p:nvPr/>
        </p:nvSpPr>
        <p:spPr>
          <a:xfrm>
            <a:off x="1760560" y="2866030"/>
            <a:ext cx="1801505" cy="79157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Calibri" pitchFamily="34" charset="0"/>
              </a:rPr>
              <a:t>Dispatcher </a:t>
            </a:r>
            <a:r>
              <a:rPr lang="en-US" dirty="0" err="1">
                <a:latin typeface="Calibri" pitchFamily="34" charset="0"/>
              </a:rPr>
              <a:t>Servlet</a:t>
            </a:r>
            <a:endParaRPr lang="en-US" dirty="0">
              <a:latin typeface="Calibri" pitchFamily="34" charset="0"/>
            </a:endParaRPr>
          </a:p>
        </p:txBody>
      </p:sp>
      <p:sp>
        <p:nvSpPr>
          <p:cNvPr id="22" name="Right Arrow 21"/>
          <p:cNvSpPr/>
          <p:nvPr/>
        </p:nvSpPr>
        <p:spPr>
          <a:xfrm rot="19189587">
            <a:off x="3384644" y="2347413"/>
            <a:ext cx="1364776" cy="21836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ounded Rectangle 23"/>
          <p:cNvSpPr/>
          <p:nvPr/>
        </p:nvSpPr>
        <p:spPr>
          <a:xfrm>
            <a:off x="4560625" y="1271516"/>
            <a:ext cx="1801505" cy="79157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atin typeface="Calibri" pitchFamily="34" charset="0"/>
              </a:rPr>
              <a:t>Handler Mapping</a:t>
            </a:r>
          </a:p>
        </p:txBody>
      </p:sp>
      <p:sp>
        <p:nvSpPr>
          <p:cNvPr id="28" name="Rounded Rectangle 27"/>
          <p:cNvSpPr/>
          <p:nvPr/>
        </p:nvSpPr>
        <p:spPr>
          <a:xfrm>
            <a:off x="7287903" y="3047999"/>
            <a:ext cx="1801505" cy="791570"/>
          </a:xfrm>
          <a:prstGeom prst="roundRect">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Calibri" pitchFamily="34" charset="0"/>
              </a:rPr>
              <a:t>Controller</a:t>
            </a:r>
          </a:p>
        </p:txBody>
      </p:sp>
      <p:sp>
        <p:nvSpPr>
          <p:cNvPr id="30" name="Rounded Rectangle 29"/>
          <p:cNvSpPr/>
          <p:nvPr/>
        </p:nvSpPr>
        <p:spPr>
          <a:xfrm>
            <a:off x="4287670" y="3514290"/>
            <a:ext cx="1801505" cy="79157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latin typeface="Calibri" pitchFamily="34" charset="0"/>
              </a:rPr>
              <a:t>Model and View</a:t>
            </a:r>
          </a:p>
        </p:txBody>
      </p:sp>
      <p:sp>
        <p:nvSpPr>
          <p:cNvPr id="31" name="Right Arrow 30"/>
          <p:cNvSpPr/>
          <p:nvPr/>
        </p:nvSpPr>
        <p:spPr>
          <a:xfrm rot="10800000">
            <a:off x="6086900" y="3549480"/>
            <a:ext cx="1161957" cy="24459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ight Arrow 31"/>
          <p:cNvSpPr/>
          <p:nvPr/>
        </p:nvSpPr>
        <p:spPr>
          <a:xfrm rot="10800000">
            <a:off x="3507475" y="3521121"/>
            <a:ext cx="752214" cy="23201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Rounded Rectangle 33"/>
          <p:cNvSpPr/>
          <p:nvPr/>
        </p:nvSpPr>
        <p:spPr>
          <a:xfrm>
            <a:off x="4126171" y="5495490"/>
            <a:ext cx="1801505" cy="7915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Calibri" pitchFamily="34" charset="0"/>
              </a:rPr>
              <a:t>View Resolver</a:t>
            </a:r>
          </a:p>
        </p:txBody>
      </p:sp>
      <p:sp>
        <p:nvSpPr>
          <p:cNvPr id="36" name="Rounded Rectangle 35"/>
          <p:cNvSpPr/>
          <p:nvPr/>
        </p:nvSpPr>
        <p:spPr>
          <a:xfrm>
            <a:off x="1685496" y="5033741"/>
            <a:ext cx="1801505" cy="79157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Calibri" pitchFamily="34" charset="0"/>
              </a:rPr>
              <a:t>View</a:t>
            </a:r>
          </a:p>
        </p:txBody>
      </p:sp>
      <p:sp>
        <p:nvSpPr>
          <p:cNvPr id="37" name="8-Point Star 36"/>
          <p:cNvSpPr/>
          <p:nvPr/>
        </p:nvSpPr>
        <p:spPr>
          <a:xfrm>
            <a:off x="887105" y="3521122"/>
            <a:ext cx="450376" cy="42308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itchFamily="34" charset="0"/>
              </a:rPr>
              <a:t>1</a:t>
            </a:r>
          </a:p>
        </p:txBody>
      </p:sp>
      <p:sp>
        <p:nvSpPr>
          <p:cNvPr id="38" name="8-Point Star 37"/>
          <p:cNvSpPr/>
          <p:nvPr/>
        </p:nvSpPr>
        <p:spPr>
          <a:xfrm>
            <a:off x="3564341" y="2076734"/>
            <a:ext cx="450376" cy="42308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itchFamily="34" charset="0"/>
              </a:rPr>
              <a:t>2</a:t>
            </a:r>
          </a:p>
        </p:txBody>
      </p:sp>
      <p:sp>
        <p:nvSpPr>
          <p:cNvPr id="39" name="8-Point Star 38"/>
          <p:cNvSpPr/>
          <p:nvPr/>
        </p:nvSpPr>
        <p:spPr>
          <a:xfrm>
            <a:off x="6528180" y="2734101"/>
            <a:ext cx="450376" cy="42308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itchFamily="34" charset="0"/>
              </a:rPr>
              <a:t>3</a:t>
            </a:r>
          </a:p>
        </p:txBody>
      </p:sp>
      <p:sp>
        <p:nvSpPr>
          <p:cNvPr id="40" name="8-Point Star 39"/>
          <p:cNvSpPr/>
          <p:nvPr/>
        </p:nvSpPr>
        <p:spPr>
          <a:xfrm>
            <a:off x="6503159" y="3773606"/>
            <a:ext cx="450376" cy="42308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itchFamily="34" charset="0"/>
              </a:rPr>
              <a:t>4</a:t>
            </a:r>
          </a:p>
        </p:txBody>
      </p:sp>
      <p:sp>
        <p:nvSpPr>
          <p:cNvPr id="41" name="8-Point Star 40"/>
          <p:cNvSpPr/>
          <p:nvPr/>
        </p:nvSpPr>
        <p:spPr>
          <a:xfrm>
            <a:off x="4635691" y="4662984"/>
            <a:ext cx="450376" cy="42308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itchFamily="34" charset="0"/>
              </a:rPr>
              <a:t>5</a:t>
            </a:r>
          </a:p>
        </p:txBody>
      </p:sp>
      <p:sp>
        <p:nvSpPr>
          <p:cNvPr id="42" name="8-Point Star 41"/>
          <p:cNvSpPr/>
          <p:nvPr/>
        </p:nvSpPr>
        <p:spPr>
          <a:xfrm>
            <a:off x="2631745" y="4228530"/>
            <a:ext cx="450376" cy="42308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itchFamily="34" charset="0"/>
              </a:rPr>
              <a:t>6</a:t>
            </a:r>
          </a:p>
        </p:txBody>
      </p:sp>
    </p:spTree>
    <p:extLst>
      <p:ext uri="{BB962C8B-B14F-4D97-AF65-F5344CB8AC3E}">
        <p14:creationId xmlns:p14="http://schemas.microsoft.com/office/powerpoint/2010/main" val="2987770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Just a Minute</a:t>
            </a:r>
            <a:endParaRPr lang="en-US" altLang="en-US" dirty="0"/>
          </a:p>
        </p:txBody>
      </p:sp>
      <p:pic>
        <p:nvPicPr>
          <p:cNvPr id="12" name="Picture 4" descr="Teacher-1.png"/>
          <p:cNvPicPr>
            <a:picLocks noChangeAspect="1"/>
          </p:cNvPicPr>
          <p:nvPr/>
        </p:nvPicPr>
        <p:blipFill>
          <a:blip r:embed="rId2">
            <a:extLst>
              <a:ext uri="{28A0092B-C50C-407E-A947-70E740481C1C}">
                <a14:useLocalDpi xmlns:a14="http://schemas.microsoft.com/office/drawing/2010/main" val="0"/>
              </a:ext>
            </a:extLst>
          </a:blip>
          <a:srcRect b="2338"/>
          <a:stretch>
            <a:fillRect/>
          </a:stretch>
        </p:blipFill>
        <p:spPr bwMode="auto">
          <a:xfrm>
            <a:off x="762000" y="1219200"/>
            <a:ext cx="7535862" cy="415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Callout 12"/>
          <p:cNvSpPr/>
          <p:nvPr/>
        </p:nvSpPr>
        <p:spPr>
          <a:xfrm flipH="1">
            <a:off x="1834708" y="1447800"/>
            <a:ext cx="3913230" cy="1823991"/>
          </a:xfrm>
          <a:prstGeom prst="wedgeEllipseCallout">
            <a:avLst>
              <a:gd name="adj1" fmla="val -63521"/>
              <a:gd name="adj2" fmla="val 32901"/>
            </a:avLst>
          </a:prstGeom>
          <a:gradFill flip="none" rotWithShape="1">
            <a:gsLst>
              <a:gs pos="0">
                <a:schemeClr val="accent6"/>
              </a:gs>
              <a:gs pos="23000">
                <a:schemeClr val="accent6"/>
              </a:gs>
              <a:gs pos="69000">
                <a:schemeClr val="accent6">
                  <a:lumMod val="75000"/>
                </a:schemeClr>
              </a:gs>
              <a:gs pos="97000">
                <a:schemeClr val="accent6">
                  <a:lumMod val="50000"/>
                </a:schemeClr>
              </a:gs>
            </a:gsLst>
            <a:path path="rect">
              <a:fillToRect l="100000" t="100000"/>
            </a:path>
            <a:tileRect r="-100000" b="-100000"/>
          </a:gradFill>
          <a:ln>
            <a:solidFill>
              <a:schemeClr val="accent6">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a:t>Which component of the MVC design pattern represents data that an application persists?</a:t>
            </a:r>
          </a:p>
        </p:txBody>
      </p:sp>
      <p:sp>
        <p:nvSpPr>
          <p:cNvPr id="14" name="Rectangle 13"/>
          <p:cNvSpPr/>
          <p:nvPr/>
        </p:nvSpPr>
        <p:spPr>
          <a:xfrm>
            <a:off x="2789711" y="3307911"/>
            <a:ext cx="2957946" cy="1077218"/>
          </a:xfrm>
          <a:prstGeom prst="rect">
            <a:avLst/>
          </a:prstGeom>
          <a:ln>
            <a:noFill/>
          </a:ln>
          <a:effectLst>
            <a:glow rad="63500">
              <a:schemeClr val="accent3">
                <a:satMod val="175000"/>
                <a:alpha val="40000"/>
              </a:schemeClr>
            </a:glow>
          </a:effectLst>
        </p:spPr>
        <p:txBody>
          <a:bodyPr wrap="square">
            <a:spAutoFit/>
          </a:bodyPr>
          <a:lstStyle/>
          <a:p>
            <a:pPr marL="457200" lvl="0" indent="-457200">
              <a:buFont typeface="+mj-lt"/>
              <a:buAutoNum type="arabicPeriod"/>
              <a:defRPr/>
            </a:pPr>
            <a:r>
              <a:rPr lang="en-US" sz="1600" dirty="0">
                <a:solidFill>
                  <a:schemeClr val="lt1"/>
                </a:solidFill>
                <a:latin typeface="Calibri" pitchFamily="34" charset="0"/>
                <a:cs typeface="Courier New" panose="02070309020205020404" pitchFamily="49" charset="0"/>
              </a:rPr>
              <a:t>View</a:t>
            </a:r>
          </a:p>
          <a:p>
            <a:pPr marL="457200" lvl="0" indent="-457200">
              <a:buFont typeface="+mj-lt"/>
              <a:buAutoNum type="arabicPeriod"/>
              <a:defRPr/>
            </a:pPr>
            <a:r>
              <a:rPr lang="en-US" sz="1600" dirty="0">
                <a:solidFill>
                  <a:schemeClr val="lt1"/>
                </a:solidFill>
                <a:latin typeface="Calibri" pitchFamily="34" charset="0"/>
                <a:cs typeface="Courier New" panose="02070309020205020404" pitchFamily="49" charset="0"/>
              </a:rPr>
              <a:t>Model</a:t>
            </a:r>
          </a:p>
          <a:p>
            <a:pPr marL="457200" lvl="0" indent="-457200">
              <a:buFont typeface="+mj-lt"/>
              <a:buAutoNum type="arabicPeriod"/>
              <a:defRPr/>
            </a:pPr>
            <a:r>
              <a:rPr lang="en-US" sz="1600" dirty="0">
                <a:solidFill>
                  <a:schemeClr val="lt1"/>
                </a:solidFill>
                <a:latin typeface="Calibri" pitchFamily="34" charset="0"/>
                <a:cs typeface="Courier New" panose="02070309020205020404" pitchFamily="49" charset="0"/>
              </a:rPr>
              <a:t>Dispatcher </a:t>
            </a:r>
            <a:r>
              <a:rPr lang="en-US" sz="1600" dirty="0" err="1">
                <a:solidFill>
                  <a:schemeClr val="lt1"/>
                </a:solidFill>
                <a:latin typeface="Calibri" pitchFamily="34" charset="0"/>
                <a:cs typeface="Courier New" panose="02070309020205020404" pitchFamily="49" charset="0"/>
              </a:rPr>
              <a:t>servlet</a:t>
            </a:r>
            <a:endParaRPr lang="en-US" sz="1600" dirty="0">
              <a:solidFill>
                <a:schemeClr val="lt1"/>
              </a:solidFill>
              <a:latin typeface="Calibri" pitchFamily="34" charset="0"/>
              <a:cs typeface="Courier New" panose="02070309020205020404" pitchFamily="49" charset="0"/>
            </a:endParaRPr>
          </a:p>
          <a:p>
            <a:pPr marL="457200" lvl="0" indent="-457200">
              <a:buFont typeface="+mj-lt"/>
              <a:buAutoNum type="arabicPeriod"/>
              <a:defRPr/>
            </a:pPr>
            <a:r>
              <a:rPr lang="en-US" sz="1600" dirty="0">
                <a:solidFill>
                  <a:schemeClr val="lt1"/>
                </a:solidFill>
                <a:latin typeface="Calibri" pitchFamily="34" charset="0"/>
                <a:cs typeface="Courier New" panose="02070309020205020404" pitchFamily="49" charset="0"/>
              </a:rPr>
              <a:t>Controller</a:t>
            </a:r>
          </a:p>
        </p:txBody>
      </p:sp>
      <p:grpSp>
        <p:nvGrpSpPr>
          <p:cNvPr id="15" name="Group 14"/>
          <p:cNvGrpSpPr/>
          <p:nvPr/>
        </p:nvGrpSpPr>
        <p:grpSpPr>
          <a:xfrm>
            <a:off x="3047999" y="5477470"/>
            <a:ext cx="3364677" cy="914400"/>
            <a:chOff x="304805" y="5638800"/>
            <a:chExt cx="2675789" cy="914400"/>
          </a:xfrm>
        </p:grpSpPr>
        <p:grpSp>
          <p:nvGrpSpPr>
            <p:cNvPr id="18" name="Group 7"/>
            <p:cNvGrpSpPr/>
            <p:nvPr/>
          </p:nvGrpSpPr>
          <p:grpSpPr>
            <a:xfrm>
              <a:off x="304805" y="5638800"/>
              <a:ext cx="2590792" cy="914400"/>
              <a:chOff x="6019800" y="1143000"/>
              <a:chExt cx="609598" cy="533400"/>
            </a:xfrm>
          </p:grpSpPr>
          <p:sp>
            <p:nvSpPr>
              <p:cNvPr id="23" name="Oval 22"/>
              <p:cNvSpPr/>
              <p:nvPr/>
            </p:nvSpPr>
            <p:spPr>
              <a:xfrm>
                <a:off x="6019800" y="1143000"/>
                <a:ext cx="457200" cy="5334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solidFill>
                    <a:schemeClr val="bg1"/>
                  </a:solidFill>
                </a:endParaRPr>
              </a:p>
            </p:txBody>
          </p:sp>
          <p:sp>
            <p:nvSpPr>
              <p:cNvPr id="24" name="Oval 23"/>
              <p:cNvSpPr/>
              <p:nvPr/>
            </p:nvSpPr>
            <p:spPr>
              <a:xfrm>
                <a:off x="6295119" y="1291239"/>
                <a:ext cx="334279" cy="385161"/>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bg1"/>
                  </a:solidFill>
                </a:endParaRPr>
              </a:p>
            </p:txBody>
          </p:sp>
        </p:grpSp>
        <p:sp>
          <p:nvSpPr>
            <p:cNvPr id="21" name="Rectangle 20"/>
            <p:cNvSpPr/>
            <p:nvPr/>
          </p:nvSpPr>
          <p:spPr>
            <a:xfrm>
              <a:off x="1505492" y="6051505"/>
              <a:ext cx="1475102" cy="338554"/>
            </a:xfrm>
            <a:prstGeom prst="rect">
              <a:avLst/>
            </a:prstGeom>
            <a:ln>
              <a:noFill/>
            </a:ln>
            <a:effectLst>
              <a:glow rad="63500">
                <a:schemeClr val="accent3">
                  <a:satMod val="175000"/>
                  <a:alpha val="40000"/>
                </a:schemeClr>
              </a:glow>
            </a:effectLst>
          </p:spPr>
          <p:txBody>
            <a:bodyPr wrap="square">
              <a:spAutoFit/>
            </a:bodyPr>
            <a:lstStyle/>
            <a:p>
              <a:pPr>
                <a:defRPr/>
              </a:pPr>
              <a:r>
                <a:rPr lang="en-US" sz="1600" dirty="0">
                  <a:solidFill>
                    <a:schemeClr val="bg1"/>
                  </a:solidFill>
                  <a:latin typeface="Calibri" pitchFamily="34" charset="0"/>
                  <a:cs typeface="Courier New" panose="02070309020205020404" pitchFamily="49" charset="0"/>
                </a:rPr>
                <a:t>2. Model</a:t>
              </a:r>
              <a:endParaRPr lang="en-US" sz="1600" dirty="0">
                <a:solidFill>
                  <a:schemeClr val="lt1"/>
                </a:solidFill>
                <a:latin typeface="Calibri" pitchFamily="34" charset="0"/>
                <a:cs typeface="Courier New" panose="02070309020205020404" pitchFamily="49" charset="0"/>
              </a:endParaRPr>
            </a:p>
          </p:txBody>
        </p:sp>
        <p:sp>
          <p:nvSpPr>
            <p:cNvPr id="22" name="Rectangle 21"/>
            <p:cNvSpPr/>
            <p:nvPr/>
          </p:nvSpPr>
          <p:spPr>
            <a:xfrm>
              <a:off x="588818" y="5963799"/>
              <a:ext cx="1287878" cy="338554"/>
            </a:xfrm>
            <a:prstGeom prst="rect">
              <a:avLst/>
            </a:prstGeom>
            <a:ln>
              <a:noFill/>
            </a:ln>
            <a:effectLst>
              <a:glow rad="63500">
                <a:schemeClr val="accent3">
                  <a:satMod val="175000"/>
                  <a:alpha val="40000"/>
                </a:schemeClr>
              </a:glow>
            </a:effectLst>
          </p:spPr>
          <p:txBody>
            <a:bodyPr wrap="square">
              <a:spAutoFit/>
            </a:bodyPr>
            <a:lstStyle/>
            <a:p>
              <a:pPr>
                <a:defRPr/>
              </a:pPr>
              <a:r>
                <a:rPr lang="en-US" sz="1600" dirty="0">
                  <a:solidFill>
                    <a:schemeClr val="bg1"/>
                  </a:solidFill>
                  <a:latin typeface="+mn-lt"/>
                  <a:cs typeface="Arial" charset="0"/>
                </a:rPr>
                <a:t>Answer:</a:t>
              </a:r>
              <a:endParaRPr lang="en-US" sz="1600" dirty="0">
                <a:solidFill>
                  <a:schemeClr val="bg1"/>
                </a:solidFill>
                <a:latin typeface="+mn-lt"/>
              </a:endParaRPr>
            </a:p>
          </p:txBody>
        </p:sp>
      </p:grpSp>
    </p:spTree>
    <p:extLst>
      <p:ext uri="{BB962C8B-B14F-4D97-AF65-F5344CB8AC3E}">
        <p14:creationId xmlns:p14="http://schemas.microsoft.com/office/powerpoint/2010/main" val="298777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Handling Web Requests</a:t>
            </a:r>
          </a:p>
        </p:txBody>
      </p:sp>
      <p:sp>
        <p:nvSpPr>
          <p:cNvPr id="19" name="Rounded Rectangle 18"/>
          <p:cNvSpPr/>
          <p:nvPr/>
        </p:nvSpPr>
        <p:spPr>
          <a:xfrm>
            <a:off x="1146404" y="1760561"/>
            <a:ext cx="7410742" cy="62779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dirty="0"/>
              <a:t>        </a:t>
            </a:r>
            <a:r>
              <a:rPr lang="en-US" dirty="0">
                <a:latin typeface="Calibri" pitchFamily="34" charset="0"/>
              </a:rPr>
              <a:t>Create and configure a dispatcher servlet.</a:t>
            </a:r>
          </a:p>
        </p:txBody>
      </p:sp>
      <p:sp>
        <p:nvSpPr>
          <p:cNvPr id="21" name="Oval 20"/>
          <p:cNvSpPr/>
          <p:nvPr/>
        </p:nvSpPr>
        <p:spPr>
          <a:xfrm>
            <a:off x="805220" y="1733265"/>
            <a:ext cx="723331" cy="709683"/>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Calibri" pitchFamily="34" charset="0"/>
              </a:rPr>
              <a:t>1</a:t>
            </a:r>
          </a:p>
        </p:txBody>
      </p:sp>
      <p:sp>
        <p:nvSpPr>
          <p:cNvPr id="22" name="Rectangle 21"/>
          <p:cNvSpPr/>
          <p:nvPr/>
        </p:nvSpPr>
        <p:spPr>
          <a:xfrm>
            <a:off x="736980" y="1037229"/>
            <a:ext cx="3057098" cy="57320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dirty="0">
                <a:latin typeface="Calibri" pitchFamily="34" charset="0"/>
              </a:rPr>
              <a:t>Steps to handle Web requests:</a:t>
            </a:r>
          </a:p>
        </p:txBody>
      </p:sp>
      <p:sp>
        <p:nvSpPr>
          <p:cNvPr id="23" name="Rounded Rectangle 22"/>
          <p:cNvSpPr/>
          <p:nvPr/>
        </p:nvSpPr>
        <p:spPr>
          <a:xfrm>
            <a:off x="1175971" y="2554423"/>
            <a:ext cx="7410742" cy="6309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defTabSz="1155700">
              <a:lnSpc>
                <a:spcPct val="90000"/>
              </a:lnSpc>
              <a:spcBef>
                <a:spcPct val="0"/>
              </a:spcBef>
              <a:spcAft>
                <a:spcPct val="35000"/>
              </a:spcAft>
            </a:pPr>
            <a:r>
              <a:rPr lang="en-US" dirty="0">
                <a:solidFill>
                  <a:schemeClr val="tx1"/>
                </a:solidFill>
                <a:latin typeface="Calibri" pitchFamily="34" charset="0"/>
                <a:cs typeface="Courier New" pitchFamily="49" charset="0"/>
              </a:rPr>
              <a:t>          Create the controller class that performs the business logic for the     </a:t>
            </a:r>
            <a:br>
              <a:rPr lang="en-US" dirty="0">
                <a:solidFill>
                  <a:schemeClr val="tx1"/>
                </a:solidFill>
                <a:latin typeface="Calibri" pitchFamily="34" charset="0"/>
                <a:cs typeface="Courier New" pitchFamily="49" charset="0"/>
              </a:rPr>
            </a:br>
            <a:r>
              <a:rPr lang="en-US" dirty="0">
                <a:solidFill>
                  <a:schemeClr val="tx1"/>
                </a:solidFill>
                <a:latin typeface="Calibri" pitchFamily="34" charset="0"/>
                <a:cs typeface="Courier New" pitchFamily="49" charset="0"/>
              </a:rPr>
              <a:t>          requested page.</a:t>
            </a:r>
          </a:p>
        </p:txBody>
      </p:sp>
      <p:sp>
        <p:nvSpPr>
          <p:cNvPr id="24" name="Oval 23"/>
          <p:cNvSpPr/>
          <p:nvPr/>
        </p:nvSpPr>
        <p:spPr>
          <a:xfrm>
            <a:off x="805217" y="2540773"/>
            <a:ext cx="722376" cy="713232"/>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Calibri" pitchFamily="34" charset="0"/>
              </a:rPr>
              <a:t>2</a:t>
            </a:r>
          </a:p>
        </p:txBody>
      </p:sp>
      <p:sp>
        <p:nvSpPr>
          <p:cNvPr id="25" name="Rounded Rectangle 24"/>
          <p:cNvSpPr/>
          <p:nvPr/>
        </p:nvSpPr>
        <p:spPr>
          <a:xfrm>
            <a:off x="1178245" y="3348284"/>
            <a:ext cx="7410742" cy="6309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defTabSz="1155700">
              <a:lnSpc>
                <a:spcPct val="90000"/>
              </a:lnSpc>
              <a:spcBef>
                <a:spcPct val="0"/>
              </a:spcBef>
              <a:spcAft>
                <a:spcPct val="35000"/>
              </a:spcAft>
            </a:pPr>
            <a:r>
              <a:rPr lang="en-US" dirty="0">
                <a:solidFill>
                  <a:schemeClr val="tx1"/>
                </a:solidFill>
                <a:latin typeface="Calibri" pitchFamily="34" charset="0"/>
                <a:cs typeface="Courier New" pitchFamily="49" charset="0"/>
              </a:rPr>
              <a:t>          Configure the controller within the dispatcher </a:t>
            </a:r>
            <a:r>
              <a:rPr lang="en-US" dirty="0" err="1">
                <a:solidFill>
                  <a:schemeClr val="tx1"/>
                </a:solidFill>
                <a:latin typeface="Calibri" pitchFamily="34" charset="0"/>
                <a:cs typeface="Courier New" pitchFamily="49" charset="0"/>
              </a:rPr>
              <a:t>servlet’s</a:t>
            </a:r>
            <a:r>
              <a:rPr lang="en-US" dirty="0">
                <a:solidFill>
                  <a:schemeClr val="tx1"/>
                </a:solidFill>
                <a:latin typeface="Calibri" pitchFamily="34" charset="0"/>
                <a:cs typeface="Courier New" pitchFamily="49" charset="0"/>
              </a:rPr>
              <a:t> context </a:t>
            </a:r>
            <a:br>
              <a:rPr lang="en-US" dirty="0">
                <a:solidFill>
                  <a:schemeClr val="tx1"/>
                </a:solidFill>
                <a:latin typeface="Calibri" pitchFamily="34" charset="0"/>
                <a:cs typeface="Courier New" pitchFamily="49" charset="0"/>
              </a:rPr>
            </a:br>
            <a:r>
              <a:rPr lang="en-US" dirty="0">
                <a:solidFill>
                  <a:schemeClr val="tx1"/>
                </a:solidFill>
                <a:latin typeface="Calibri" pitchFamily="34" charset="0"/>
                <a:cs typeface="Courier New" pitchFamily="49" charset="0"/>
              </a:rPr>
              <a:t>          configuration file.</a:t>
            </a:r>
          </a:p>
        </p:txBody>
      </p:sp>
      <p:sp>
        <p:nvSpPr>
          <p:cNvPr id="26" name="Oval 25"/>
          <p:cNvSpPr/>
          <p:nvPr/>
        </p:nvSpPr>
        <p:spPr>
          <a:xfrm>
            <a:off x="796114" y="3320988"/>
            <a:ext cx="722376" cy="713232"/>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Calibri" pitchFamily="34" charset="0"/>
              </a:rPr>
              <a:t>3</a:t>
            </a:r>
          </a:p>
        </p:txBody>
      </p:sp>
      <p:sp>
        <p:nvSpPr>
          <p:cNvPr id="27" name="Rounded Rectangle 26"/>
          <p:cNvSpPr/>
          <p:nvPr/>
        </p:nvSpPr>
        <p:spPr>
          <a:xfrm>
            <a:off x="1207813" y="4142149"/>
            <a:ext cx="7410742" cy="6309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defTabSz="1155700">
              <a:lnSpc>
                <a:spcPct val="90000"/>
              </a:lnSpc>
              <a:spcBef>
                <a:spcPct val="0"/>
              </a:spcBef>
              <a:spcAft>
                <a:spcPct val="35000"/>
              </a:spcAft>
            </a:pPr>
            <a:r>
              <a:rPr lang="en-US" dirty="0">
                <a:solidFill>
                  <a:schemeClr val="tx1"/>
                </a:solidFill>
                <a:latin typeface="Calibri" pitchFamily="34" charset="0"/>
                <a:cs typeface="Courier New" pitchFamily="49" charset="0"/>
              </a:rPr>
              <a:t>        Declare a view resolver to tie the controller with the view.</a:t>
            </a:r>
          </a:p>
        </p:txBody>
      </p:sp>
      <p:sp>
        <p:nvSpPr>
          <p:cNvPr id="28" name="Oval 27"/>
          <p:cNvSpPr/>
          <p:nvPr/>
        </p:nvSpPr>
        <p:spPr>
          <a:xfrm>
            <a:off x="839332" y="4101204"/>
            <a:ext cx="722376" cy="713232"/>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Calibri" pitchFamily="34" charset="0"/>
              </a:rPr>
              <a:t>4</a:t>
            </a:r>
          </a:p>
        </p:txBody>
      </p:sp>
      <p:sp>
        <p:nvSpPr>
          <p:cNvPr id="30" name="Rounded Rectangle 29"/>
          <p:cNvSpPr/>
          <p:nvPr/>
        </p:nvSpPr>
        <p:spPr>
          <a:xfrm>
            <a:off x="1196437" y="4936005"/>
            <a:ext cx="7410742" cy="6309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defTabSz="1155700">
              <a:lnSpc>
                <a:spcPct val="90000"/>
              </a:lnSpc>
              <a:spcBef>
                <a:spcPct val="0"/>
              </a:spcBef>
              <a:spcAft>
                <a:spcPct val="35000"/>
              </a:spcAft>
            </a:pPr>
            <a:r>
              <a:rPr lang="en-US" dirty="0">
                <a:solidFill>
                  <a:schemeClr val="tx1"/>
                </a:solidFill>
                <a:latin typeface="Calibri" pitchFamily="34" charset="0"/>
                <a:cs typeface="Courier New" pitchFamily="49" charset="0"/>
              </a:rPr>
              <a:t>        Create a view to render the requested page to the user.</a:t>
            </a:r>
          </a:p>
        </p:txBody>
      </p:sp>
      <p:sp>
        <p:nvSpPr>
          <p:cNvPr id="31" name="Oval 30"/>
          <p:cNvSpPr/>
          <p:nvPr/>
        </p:nvSpPr>
        <p:spPr>
          <a:xfrm>
            <a:off x="827956" y="4895060"/>
            <a:ext cx="722376" cy="713232"/>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Calibri" pitchFamily="34" charset="0"/>
              </a:rPr>
              <a:t>5</a:t>
            </a:r>
          </a:p>
        </p:txBody>
      </p:sp>
    </p:spTree>
    <p:extLst>
      <p:ext uri="{BB962C8B-B14F-4D97-AF65-F5344CB8AC3E}">
        <p14:creationId xmlns:p14="http://schemas.microsoft.com/office/powerpoint/2010/main" val="2987770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Creating and Configuring a Dispatcher </a:t>
            </a:r>
            <a:r>
              <a:rPr lang="en-US" altLang="en-US" dirty="0" err="1"/>
              <a:t>Servlet</a:t>
            </a:r>
            <a:endParaRPr lang="en-US" altLang="en-US" dirty="0"/>
          </a:p>
        </p:txBody>
      </p:sp>
      <p:sp>
        <p:nvSpPr>
          <p:cNvPr id="9" name="Rectangle 8"/>
          <p:cNvSpPr/>
          <p:nvPr/>
        </p:nvSpPr>
        <p:spPr>
          <a:xfrm>
            <a:off x="218364" y="1020774"/>
            <a:ext cx="8720919" cy="1421928"/>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dispatcher </a:t>
            </a:r>
            <a:r>
              <a:rPr lang="en-US" sz="1600" b="1" i="1" dirty="0" err="1">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servlet</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intercepts all user requests before passing them to a controller class.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Declare and configure the dispatcher servlet in the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web.xml</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file with the help of the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&lt;servlet&gt;</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and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&lt;servlet-mapping&gt;</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elements.</a:t>
            </a:r>
          </a:p>
        </p:txBody>
      </p:sp>
      <p:sp>
        <p:nvSpPr>
          <p:cNvPr id="19" name="Freeform 18"/>
          <p:cNvSpPr/>
          <p:nvPr/>
        </p:nvSpPr>
        <p:spPr bwMode="auto">
          <a:xfrm>
            <a:off x="887099" y="3702119"/>
            <a:ext cx="7588161" cy="2115390"/>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-name&gt;dispatcher&lt;/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-name&gt;</a:t>
            </a:r>
          </a:p>
          <a:p>
            <a:r>
              <a:rPr lang="en-US" sz="1600" dirty="0">
                <a:solidFill>
                  <a:schemeClr val="tx1"/>
                </a:solidFill>
                <a:latin typeface="Courier New" pitchFamily="49" charset="0"/>
                <a:ea typeface="MS PGothic" panose="020B0600070205080204" pitchFamily="34" charset="-128"/>
                <a:cs typeface="Courier New" pitchFamily="49" charset="0"/>
              </a:rPr>
              <a:t>&lt;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-class&gt;</a:t>
            </a:r>
            <a:r>
              <a:rPr lang="en-US" sz="1600" dirty="0" err="1">
                <a:solidFill>
                  <a:schemeClr val="tx1"/>
                </a:solidFill>
                <a:latin typeface="Courier New" pitchFamily="49" charset="0"/>
                <a:ea typeface="MS PGothic" panose="020B0600070205080204" pitchFamily="34" charset="-128"/>
                <a:cs typeface="Courier New" pitchFamily="49" charset="0"/>
              </a:rPr>
              <a:t>org.springframework.web.servlet.DispatcherServlet</a:t>
            </a:r>
            <a:endParaRPr lang="en-US" sz="1600" dirty="0">
              <a:solidFill>
                <a:schemeClr val="tx1"/>
              </a:solidFill>
              <a:latin typeface="Courier New" pitchFamily="49" charset="0"/>
              <a:ea typeface="MS PGothic" panose="020B0600070205080204" pitchFamily="34" charset="-128"/>
              <a:cs typeface="Courier New" pitchFamily="49" charset="0"/>
            </a:endParaRPr>
          </a:p>
          <a:p>
            <a:r>
              <a:rPr lang="en-US" sz="1600" dirty="0">
                <a:solidFill>
                  <a:schemeClr val="tx1"/>
                </a:solidFill>
                <a:latin typeface="Courier New" pitchFamily="49" charset="0"/>
                <a:ea typeface="MS PGothic" panose="020B0600070205080204" pitchFamily="34" charset="-128"/>
                <a:cs typeface="Courier New" pitchFamily="49" charset="0"/>
              </a:rPr>
              <a:t>&lt;/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-class&gt;</a:t>
            </a:r>
          </a:p>
          <a:p>
            <a:r>
              <a:rPr lang="en-US" sz="1600" dirty="0">
                <a:solidFill>
                  <a:schemeClr val="tx1"/>
                </a:solidFill>
                <a:latin typeface="Courier New" pitchFamily="49" charset="0"/>
                <a:ea typeface="MS PGothic" panose="020B0600070205080204" pitchFamily="34" charset="-128"/>
                <a:cs typeface="Courier New" pitchFamily="49" charset="0"/>
              </a:rPr>
              <a:t>&lt;load-on-startup&gt;1&lt;/load-on-startup&gt;</a:t>
            </a:r>
          </a:p>
          <a:p>
            <a:r>
              <a:rPr lang="en-US" sz="1600" dirty="0">
                <a:solidFill>
                  <a:schemeClr val="tx1"/>
                </a:solidFill>
                <a:latin typeface="Courier New" pitchFamily="49" charset="0"/>
                <a:ea typeface="MS PGothic" panose="020B0600070205080204" pitchFamily="34" charset="-128"/>
                <a:cs typeface="Courier New" pitchFamily="49" charset="0"/>
              </a:rPr>
              <a:t>&lt;/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&gt;</a:t>
            </a:r>
          </a:p>
        </p:txBody>
      </p:sp>
      <p:sp>
        <p:nvSpPr>
          <p:cNvPr id="23" name="TextBox 22"/>
          <p:cNvSpPr txBox="1"/>
          <p:nvPr/>
        </p:nvSpPr>
        <p:spPr>
          <a:xfrm>
            <a:off x="887099" y="3126540"/>
            <a:ext cx="1148684"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rPr>
              <a:t>Example:</a:t>
            </a:r>
            <a:endPar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Courier New" pitchFamily="49" charset="0"/>
              <a:cs typeface="Courier New" pitchFamily="49" charset="0"/>
            </a:endParaRPr>
          </a:p>
        </p:txBody>
      </p:sp>
    </p:spTree>
    <p:extLst>
      <p:ext uri="{BB962C8B-B14F-4D97-AF65-F5344CB8AC3E}">
        <p14:creationId xmlns:p14="http://schemas.microsoft.com/office/powerpoint/2010/main" val="2987770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Creating and Configuring a Dispatcher </a:t>
            </a:r>
            <a:r>
              <a:rPr lang="en-US" altLang="en-US" dirty="0" err="1"/>
              <a:t>Servlet</a:t>
            </a:r>
            <a:r>
              <a:rPr lang="en-US" altLang="en-US" dirty="0"/>
              <a:t> (Contd.)</a:t>
            </a:r>
          </a:p>
        </p:txBody>
      </p:sp>
      <p:sp>
        <p:nvSpPr>
          <p:cNvPr id="9" name="Rectangle 8"/>
          <p:cNvSpPr/>
          <p:nvPr/>
        </p:nvSpPr>
        <p:spPr>
          <a:xfrm>
            <a:off x="218364" y="1020774"/>
            <a:ext cx="8720919" cy="584775"/>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solidFill>
                  <a:srgbClr val="FFFF00"/>
                </a:solidFill>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You can use the </a:t>
            </a:r>
            <a:r>
              <a:rPr lang="en-US" sz="1600" b="1" i="1" dirty="0">
                <a:ln w="1905"/>
                <a:solidFill>
                  <a:srgbClr val="FFFF00"/>
                </a:solidFill>
                <a:effectLst>
                  <a:innerShdw blurRad="69850" dist="43180" dir="5400000">
                    <a:srgbClr val="000000">
                      <a:alpha val="65000"/>
                    </a:srgbClr>
                  </a:innerShdw>
                </a:effectLst>
                <a:latin typeface="Courier New" pitchFamily="49" charset="0"/>
                <a:cs typeface="Courier New" pitchFamily="49" charset="0"/>
              </a:rPr>
              <a:t>&lt;servlet-mapping&gt;</a:t>
            </a:r>
            <a:r>
              <a:rPr lang="en-US" sz="1600" b="1" i="1" dirty="0">
                <a:ln w="1905"/>
                <a:solidFill>
                  <a:srgbClr val="FFFF00"/>
                </a:solidFill>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element to specify which URLs will be handled by the dispatcher servlet.</a:t>
            </a:r>
          </a:p>
        </p:txBody>
      </p:sp>
      <p:sp>
        <p:nvSpPr>
          <p:cNvPr id="19" name="Freeform 18"/>
          <p:cNvSpPr/>
          <p:nvPr/>
        </p:nvSpPr>
        <p:spPr bwMode="auto">
          <a:xfrm>
            <a:off x="887099" y="2074436"/>
            <a:ext cx="7588161" cy="1119140"/>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-mapping&gt;</a:t>
            </a:r>
          </a:p>
          <a:p>
            <a:r>
              <a:rPr lang="en-US" sz="1600" dirty="0">
                <a:solidFill>
                  <a:schemeClr val="tx1"/>
                </a:solidFill>
                <a:latin typeface="Courier New" pitchFamily="49" charset="0"/>
                <a:ea typeface="MS PGothic" panose="020B0600070205080204" pitchFamily="34" charset="-128"/>
                <a:cs typeface="Courier New" pitchFamily="49" charset="0"/>
              </a:rPr>
              <a:t>&lt;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-name&gt;dispatcher&lt;/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-name&gt;</a:t>
            </a:r>
          </a:p>
          <a:p>
            <a:r>
              <a:rPr lang="en-US" sz="1600" dirty="0">
                <a:solidFill>
                  <a:schemeClr val="tx1"/>
                </a:solidFill>
                <a:latin typeface="Courier New" pitchFamily="49" charset="0"/>
                <a:ea typeface="MS PGothic" panose="020B0600070205080204" pitchFamily="34" charset="-128"/>
                <a:cs typeface="Courier New" pitchFamily="49" charset="0"/>
              </a:rPr>
              <a:t>&lt;</a:t>
            </a:r>
            <a:r>
              <a:rPr lang="en-US" sz="1600" dirty="0" err="1">
                <a:solidFill>
                  <a:schemeClr val="tx1"/>
                </a:solidFill>
                <a:latin typeface="Courier New" pitchFamily="49" charset="0"/>
                <a:ea typeface="MS PGothic" panose="020B0600070205080204" pitchFamily="34" charset="-128"/>
                <a:cs typeface="Courier New" pitchFamily="49" charset="0"/>
              </a:rPr>
              <a:t>url</a:t>
            </a:r>
            <a:r>
              <a:rPr lang="en-US" sz="1600" dirty="0">
                <a:solidFill>
                  <a:schemeClr val="tx1"/>
                </a:solidFill>
                <a:latin typeface="Courier New" pitchFamily="49" charset="0"/>
                <a:ea typeface="MS PGothic" panose="020B0600070205080204" pitchFamily="34" charset="-128"/>
                <a:cs typeface="Courier New" pitchFamily="49" charset="0"/>
              </a:rPr>
              <a:t>-pattern&gt;*.htm&lt;/</a:t>
            </a:r>
            <a:r>
              <a:rPr lang="en-US" sz="1600" dirty="0" err="1">
                <a:solidFill>
                  <a:schemeClr val="tx1"/>
                </a:solidFill>
                <a:latin typeface="Courier New" pitchFamily="49" charset="0"/>
                <a:ea typeface="MS PGothic" panose="020B0600070205080204" pitchFamily="34" charset="-128"/>
                <a:cs typeface="Courier New" pitchFamily="49" charset="0"/>
              </a:rPr>
              <a:t>url</a:t>
            </a:r>
            <a:r>
              <a:rPr lang="en-US" sz="1600" dirty="0">
                <a:solidFill>
                  <a:schemeClr val="tx1"/>
                </a:solidFill>
                <a:latin typeface="Courier New" pitchFamily="49" charset="0"/>
                <a:ea typeface="MS PGothic" panose="020B0600070205080204" pitchFamily="34" charset="-128"/>
                <a:cs typeface="Courier New" pitchFamily="49" charset="0"/>
              </a:rPr>
              <a:t>-pattern&gt;</a:t>
            </a:r>
          </a:p>
          <a:p>
            <a:r>
              <a:rPr lang="en-US" sz="1600" dirty="0">
                <a:solidFill>
                  <a:schemeClr val="tx1"/>
                </a:solidFill>
                <a:latin typeface="Courier New" pitchFamily="49" charset="0"/>
                <a:ea typeface="MS PGothic" panose="020B0600070205080204" pitchFamily="34" charset="-128"/>
                <a:cs typeface="Courier New" pitchFamily="49" charset="0"/>
              </a:rPr>
              <a:t>&lt;/</a:t>
            </a:r>
            <a:r>
              <a:rPr lang="en-US" sz="1600" dirty="0" err="1">
                <a:solidFill>
                  <a:schemeClr val="tx1"/>
                </a:solidFill>
                <a:latin typeface="Courier New" pitchFamily="49" charset="0"/>
                <a:ea typeface="MS PGothic" panose="020B0600070205080204" pitchFamily="34" charset="-128"/>
                <a:cs typeface="Courier New" pitchFamily="49" charset="0"/>
              </a:rPr>
              <a:t>servlet</a:t>
            </a:r>
            <a:r>
              <a:rPr lang="en-US" sz="1600" dirty="0">
                <a:solidFill>
                  <a:schemeClr val="tx1"/>
                </a:solidFill>
                <a:latin typeface="Courier New" pitchFamily="49" charset="0"/>
                <a:ea typeface="MS PGothic" panose="020B0600070205080204" pitchFamily="34" charset="-128"/>
                <a:cs typeface="Courier New" pitchFamily="49" charset="0"/>
              </a:rPr>
              <a:t>-mapping&gt;</a:t>
            </a:r>
          </a:p>
        </p:txBody>
      </p:sp>
      <p:sp>
        <p:nvSpPr>
          <p:cNvPr id="23" name="TextBox 22"/>
          <p:cNvSpPr txBox="1"/>
          <p:nvPr/>
        </p:nvSpPr>
        <p:spPr>
          <a:xfrm>
            <a:off x="843890" y="1689714"/>
            <a:ext cx="1148684"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rPr>
              <a:t>Example:</a:t>
            </a:r>
            <a:endPar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Courier New" pitchFamily="49" charset="0"/>
              <a:cs typeface="Courier New" pitchFamily="49" charset="0"/>
            </a:endParaRPr>
          </a:p>
        </p:txBody>
      </p:sp>
    </p:spTree>
    <p:extLst>
      <p:ext uri="{BB962C8B-B14F-4D97-AF65-F5344CB8AC3E}">
        <p14:creationId xmlns:p14="http://schemas.microsoft.com/office/powerpoint/2010/main" val="2987770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Injecting Application Objects</a:t>
            </a:r>
            <a:endParaRPr lang="en-US" dirty="0"/>
          </a:p>
        </p:txBody>
      </p:sp>
      <p:sp>
        <p:nvSpPr>
          <p:cNvPr id="20" name="Rectangle 19"/>
          <p:cNvSpPr/>
          <p:nvPr/>
        </p:nvSpPr>
        <p:spPr>
          <a:xfrm>
            <a:off x="3521122" y="1280084"/>
            <a:ext cx="5486398" cy="3243965"/>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process of creating and managing association among application objects forms the core of DI and is commonly referred to as wiring.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To inject dependencies into the application objects, you need to configure them in an XML-based configuration file.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In this file, you should first give a definition for the bean for which the dependency is to be created.</a:t>
            </a:r>
          </a:p>
        </p:txBody>
      </p:sp>
      <p:grpSp>
        <p:nvGrpSpPr>
          <p:cNvPr id="19" name="Group 3"/>
          <p:cNvGrpSpPr>
            <a:grpSpLocks/>
          </p:cNvGrpSpPr>
          <p:nvPr/>
        </p:nvGrpSpPr>
        <p:grpSpPr bwMode="auto">
          <a:xfrm>
            <a:off x="176568" y="1651360"/>
            <a:ext cx="3344542" cy="2276795"/>
            <a:chOff x="3045" y="7725"/>
            <a:chExt cx="4995" cy="3435"/>
          </a:xfrm>
        </p:grpSpPr>
        <p:sp>
          <p:nvSpPr>
            <p:cNvPr id="21" name="Rectangle 4"/>
            <p:cNvSpPr>
              <a:spLocks noChangeArrowheads="1"/>
            </p:cNvSpPr>
            <p:nvPr/>
          </p:nvSpPr>
          <p:spPr bwMode="auto">
            <a:xfrm>
              <a:off x="3045" y="7725"/>
              <a:ext cx="4995" cy="34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ln>
                  <a:solidFill>
                    <a:schemeClr val="bg1"/>
                  </a:solidFill>
                </a:ln>
              </a:endParaRPr>
            </a:p>
          </p:txBody>
        </p:sp>
        <p:sp>
          <p:nvSpPr>
            <p:cNvPr id="22" name="AutoShape 5"/>
            <p:cNvSpPr>
              <a:spLocks noChangeArrowheads="1"/>
            </p:cNvSpPr>
            <p:nvPr/>
          </p:nvSpPr>
          <p:spPr bwMode="auto">
            <a:xfrm>
              <a:off x="3480" y="9150"/>
              <a:ext cx="1035" cy="795"/>
            </a:xfrm>
            <a:prstGeom prst="roundRect">
              <a:avLst>
                <a:gd name="adj" fmla="val 16667"/>
              </a:avLst>
            </a:prstGeom>
            <a:solidFill>
              <a:srgbClr val="FFFFFF"/>
            </a:solidFill>
            <a:ln w="31750">
              <a:solidFill>
                <a:srgbClr val="000000"/>
              </a:solid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solidFill>
                    <a:schemeClr val="bg1"/>
                  </a:solidFill>
                </a:ln>
                <a:solidFill>
                  <a:schemeClr val="tx1"/>
                </a:solidFill>
                <a:effectLst/>
                <a:latin typeface="Arial" pitchFamily="34" charset="0"/>
                <a:cs typeface="Arial" pitchFamily="34" charset="0"/>
              </a:endParaRPr>
            </a:p>
          </p:txBody>
        </p:sp>
        <p:sp>
          <p:nvSpPr>
            <p:cNvPr id="23" name="AutoShape 6"/>
            <p:cNvSpPr>
              <a:spLocks noChangeArrowheads="1"/>
            </p:cNvSpPr>
            <p:nvPr/>
          </p:nvSpPr>
          <p:spPr bwMode="auto">
            <a:xfrm>
              <a:off x="6240" y="8175"/>
              <a:ext cx="1425" cy="795"/>
            </a:xfrm>
            <a:prstGeom prst="roundRect">
              <a:avLst>
                <a:gd name="adj" fmla="val 16667"/>
              </a:avLst>
            </a:prstGeom>
            <a:solidFill>
              <a:srgbClr val="FFFFFF"/>
            </a:solidFill>
            <a:ln w="31750">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en-US">
                <a:ln>
                  <a:solidFill>
                    <a:schemeClr val="bg1"/>
                  </a:solidFill>
                </a:ln>
              </a:endParaRPr>
            </a:p>
          </p:txBody>
        </p:sp>
        <p:sp>
          <p:nvSpPr>
            <p:cNvPr id="24" name="AutoShape 7"/>
            <p:cNvSpPr>
              <a:spLocks noChangeArrowheads="1"/>
            </p:cNvSpPr>
            <p:nvPr/>
          </p:nvSpPr>
          <p:spPr bwMode="auto">
            <a:xfrm>
              <a:off x="6330" y="10005"/>
              <a:ext cx="1335" cy="795"/>
            </a:xfrm>
            <a:prstGeom prst="roundRect">
              <a:avLst>
                <a:gd name="adj" fmla="val 16667"/>
              </a:avLst>
            </a:prstGeom>
            <a:solidFill>
              <a:srgbClr val="FFFFFF"/>
            </a:solidFill>
            <a:ln w="31750">
              <a:solidFill>
                <a:srgbClr val="000000"/>
              </a:solidFill>
              <a:round/>
              <a:headEnd/>
              <a:tailEnd/>
            </a:ln>
            <a:effectLst/>
          </p:spPr>
          <p:txBody>
            <a:bodyPr vert="horz" wrap="square" lIns="91440" tIns="45720" rIns="91440" bIns="45720" numCol="1" anchor="t" anchorCtr="0" compatLnSpc="1">
              <a:prstTxWarp prst="textNoShape">
                <a:avLst/>
              </a:prstTxWarp>
            </a:bodyPr>
            <a:lstStyle/>
            <a:p>
              <a:endParaRPr lang="en-US">
                <a:ln>
                  <a:solidFill>
                    <a:schemeClr val="bg1"/>
                  </a:solidFill>
                </a:ln>
              </a:endParaRPr>
            </a:p>
          </p:txBody>
        </p:sp>
        <p:cxnSp>
          <p:nvCxnSpPr>
            <p:cNvPr id="25" name="AutoShape 8"/>
            <p:cNvCxnSpPr>
              <a:cxnSpLocks noChangeShapeType="1"/>
            </p:cNvCxnSpPr>
            <p:nvPr/>
          </p:nvCxnSpPr>
          <p:spPr bwMode="auto">
            <a:xfrm flipH="1">
              <a:off x="4515" y="8535"/>
              <a:ext cx="1725" cy="930"/>
            </a:xfrm>
            <a:prstGeom prst="straightConnector1">
              <a:avLst/>
            </a:prstGeom>
            <a:noFill/>
            <a:ln w="31750">
              <a:solidFill>
                <a:srgbClr val="000000"/>
              </a:solidFill>
              <a:round/>
              <a:headEnd/>
              <a:tailEnd type="triangle" w="med" len="med"/>
            </a:ln>
            <a:effectLst/>
          </p:spPr>
        </p:cxnSp>
        <p:cxnSp>
          <p:nvCxnSpPr>
            <p:cNvPr id="26" name="AutoShape 9"/>
            <p:cNvCxnSpPr>
              <a:cxnSpLocks noChangeShapeType="1"/>
            </p:cNvCxnSpPr>
            <p:nvPr/>
          </p:nvCxnSpPr>
          <p:spPr bwMode="auto">
            <a:xfrm flipH="1" flipV="1">
              <a:off x="4515" y="9630"/>
              <a:ext cx="1815" cy="780"/>
            </a:xfrm>
            <a:prstGeom prst="straightConnector1">
              <a:avLst/>
            </a:prstGeom>
            <a:noFill/>
            <a:ln w="31750">
              <a:solidFill>
                <a:srgbClr val="000000"/>
              </a:solidFill>
              <a:round/>
              <a:headEnd/>
              <a:tailEnd type="triangle" w="med" len="med"/>
            </a:ln>
            <a:effectLst/>
          </p:spPr>
        </p:cxnSp>
      </p:grpSp>
      <p:sp>
        <p:nvSpPr>
          <p:cNvPr id="27" name="Text Box 10"/>
          <p:cNvSpPr txBox="1">
            <a:spLocks noChangeArrowheads="1"/>
          </p:cNvSpPr>
          <p:nvPr/>
        </p:nvSpPr>
        <p:spPr bwMode="auto">
          <a:xfrm>
            <a:off x="526434" y="2711227"/>
            <a:ext cx="627102" cy="293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1" i="0" u="none" strike="noStrike" cap="none" normalizeH="0" baseline="0" dirty="0">
                <a:ln>
                  <a:noFill/>
                </a:ln>
                <a:solidFill>
                  <a:schemeClr val="bg1"/>
                </a:solidFill>
                <a:effectLst/>
                <a:latin typeface="Calibri" pitchFamily="34" charset="0"/>
                <a:cs typeface="Arial" pitchFamily="34" charset="0"/>
              </a:rPr>
              <a:t>Order</a:t>
            </a:r>
            <a:endParaRPr kumimoji="0" lang="en-US" sz="1800" b="0" i="0" u="none" strike="noStrike" cap="none" normalizeH="0" baseline="0" dirty="0">
              <a:ln>
                <a:noFill/>
              </a:ln>
              <a:solidFill>
                <a:schemeClr val="bg1"/>
              </a:solidFill>
              <a:effectLst/>
              <a:latin typeface="Arial" pitchFamily="34" charset="0"/>
              <a:cs typeface="Arial" pitchFamily="34" charset="0"/>
            </a:endParaRPr>
          </a:p>
        </p:txBody>
      </p:sp>
      <p:sp>
        <p:nvSpPr>
          <p:cNvPr id="28" name="Text Box 11"/>
          <p:cNvSpPr txBox="1">
            <a:spLocks noChangeArrowheads="1"/>
          </p:cNvSpPr>
          <p:nvPr/>
        </p:nvSpPr>
        <p:spPr bwMode="auto">
          <a:xfrm>
            <a:off x="2399305" y="2071489"/>
            <a:ext cx="846587" cy="293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1" i="0" u="none" strike="noStrike" cap="none" normalizeH="0" baseline="0" dirty="0">
                <a:ln>
                  <a:noFill/>
                </a:ln>
                <a:solidFill>
                  <a:schemeClr val="bg1"/>
                </a:solidFill>
                <a:effectLst/>
                <a:latin typeface="Calibri" pitchFamily="34" charset="0"/>
                <a:cs typeface="Arial" pitchFamily="34" charset="0"/>
              </a:rPr>
              <a:t>Customer</a:t>
            </a:r>
            <a:endParaRPr kumimoji="0" lang="en-US" sz="1800" b="0" i="0" u="none" strike="noStrike" cap="none" normalizeH="0" baseline="0" dirty="0">
              <a:ln>
                <a:noFill/>
              </a:ln>
              <a:solidFill>
                <a:schemeClr val="bg1"/>
              </a:solidFill>
              <a:effectLst/>
              <a:latin typeface="Arial" pitchFamily="34" charset="0"/>
              <a:cs typeface="Arial" pitchFamily="34" charset="0"/>
            </a:endParaRPr>
          </a:p>
        </p:txBody>
      </p:sp>
      <p:sp>
        <p:nvSpPr>
          <p:cNvPr id="30" name="Text Box 12"/>
          <p:cNvSpPr txBox="1">
            <a:spLocks noChangeArrowheads="1"/>
          </p:cNvSpPr>
          <p:nvPr/>
        </p:nvSpPr>
        <p:spPr bwMode="auto">
          <a:xfrm>
            <a:off x="2442807" y="3283012"/>
            <a:ext cx="825684" cy="2930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1" i="0" u="none" strike="noStrike" cap="none" normalizeH="0" baseline="0" dirty="0">
                <a:ln>
                  <a:noFill/>
                </a:ln>
                <a:solidFill>
                  <a:schemeClr val="bg1"/>
                </a:solidFill>
                <a:effectLst/>
                <a:latin typeface="Calibri" pitchFamily="34" charset="0"/>
                <a:cs typeface="Arial" pitchFamily="34" charset="0"/>
              </a:rPr>
              <a:t>Product</a:t>
            </a:r>
            <a:endParaRPr kumimoji="0" lang="en-US" sz="1800" b="0" i="0" u="none" strike="noStrike" cap="none" normalizeH="0" baseline="0" dirty="0">
              <a:ln>
                <a:noFill/>
              </a:ln>
              <a:solidFill>
                <a:schemeClr val="bg1"/>
              </a:solidFill>
              <a:effectLst/>
              <a:latin typeface="Arial" pitchFamily="34" charset="0"/>
              <a:cs typeface="Arial" pitchFamily="34" charset="0"/>
            </a:endParaRPr>
          </a:p>
        </p:txBody>
      </p:sp>
      <p:sp>
        <p:nvSpPr>
          <p:cNvPr id="31" name="Text Box 13"/>
          <p:cNvSpPr txBox="1">
            <a:spLocks noChangeArrowheads="1"/>
          </p:cNvSpPr>
          <p:nvPr/>
        </p:nvSpPr>
        <p:spPr bwMode="auto">
          <a:xfrm>
            <a:off x="1145558" y="3336971"/>
            <a:ext cx="1034718" cy="270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1" i="0" u="none" strike="noStrike" cap="none" normalizeH="0" baseline="0" dirty="0">
                <a:ln>
                  <a:noFill/>
                </a:ln>
                <a:solidFill>
                  <a:schemeClr val="bg1"/>
                </a:solidFill>
                <a:effectLst/>
                <a:latin typeface="Calibri" pitchFamily="34" charset="0"/>
                <a:cs typeface="Arial" pitchFamily="34" charset="0"/>
              </a:rPr>
              <a:t>Injected into</a:t>
            </a:r>
            <a:endParaRPr kumimoji="0" lang="en-US" sz="1100" b="0" i="0" u="none" strike="noStrike" cap="none" normalizeH="0" baseline="0" dirty="0">
              <a:ln>
                <a:noFill/>
              </a:ln>
              <a:solidFill>
                <a:schemeClr val="bg1"/>
              </a:solidFill>
              <a:effectLst/>
              <a:latin typeface="Arial" pitchFamily="34" charset="0"/>
              <a:cs typeface="Arial" pitchFamily="34" charset="0"/>
            </a:endParaRPr>
          </a:p>
        </p:txBody>
      </p:sp>
      <p:sp>
        <p:nvSpPr>
          <p:cNvPr id="32" name="Text Box 14"/>
          <p:cNvSpPr txBox="1">
            <a:spLocks noChangeArrowheads="1"/>
          </p:cNvSpPr>
          <p:nvPr/>
        </p:nvSpPr>
        <p:spPr bwMode="auto">
          <a:xfrm>
            <a:off x="1224603" y="1967076"/>
            <a:ext cx="1034718" cy="2705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100" b="1" i="0" u="none" strike="noStrike" cap="none" normalizeH="0" baseline="0" dirty="0">
                <a:ln>
                  <a:noFill/>
                </a:ln>
                <a:solidFill>
                  <a:schemeClr val="bg1"/>
                </a:solidFill>
                <a:effectLst/>
                <a:latin typeface="Calibri" pitchFamily="34" charset="0"/>
                <a:cs typeface="Arial" pitchFamily="34" charset="0"/>
              </a:rPr>
              <a:t>Injected into</a:t>
            </a:r>
            <a:endParaRPr kumimoji="0" lang="en-US" sz="1100" b="0" i="0" u="none" strike="noStrike" cap="none" normalizeH="0" baseline="0" dirty="0">
              <a:ln>
                <a:noFill/>
              </a:ln>
              <a:solidFill>
                <a:schemeClr val="bg1"/>
              </a:solidFill>
              <a:effectLst/>
              <a:latin typeface="Arial" pitchFamily="34" charset="0"/>
              <a:cs typeface="Arial" pitchFamily="34" charset="0"/>
            </a:endParaRPr>
          </a:p>
        </p:txBody>
      </p:sp>
      <p:sp>
        <p:nvSpPr>
          <p:cNvPr id="33" name="Rounded Rectangle 32"/>
          <p:cNvSpPr/>
          <p:nvPr/>
        </p:nvSpPr>
        <p:spPr>
          <a:xfrm>
            <a:off x="3739486" y="4585648"/>
            <a:ext cx="1746914" cy="54591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latin typeface="Calibri" pitchFamily="34" charset="0"/>
              </a:rPr>
              <a:t>Bean wiring</a:t>
            </a:r>
          </a:p>
        </p:txBody>
      </p:sp>
      <p:sp>
        <p:nvSpPr>
          <p:cNvPr id="34" name="Snip Diagonal Corner Rectangle 33"/>
          <p:cNvSpPr/>
          <p:nvPr/>
        </p:nvSpPr>
        <p:spPr>
          <a:xfrm>
            <a:off x="1951630" y="5486401"/>
            <a:ext cx="2060811" cy="682388"/>
          </a:xfrm>
          <a:prstGeom prst="snip2Diag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latin typeface="Calibri" pitchFamily="34" charset="0"/>
              </a:rPr>
              <a:t>Explicit wiring</a:t>
            </a:r>
          </a:p>
        </p:txBody>
      </p:sp>
      <p:sp>
        <p:nvSpPr>
          <p:cNvPr id="35" name="Snip Diagonal Corner Rectangle 34"/>
          <p:cNvSpPr/>
          <p:nvPr/>
        </p:nvSpPr>
        <p:spPr>
          <a:xfrm>
            <a:off x="5161128" y="5515972"/>
            <a:ext cx="2058538" cy="682388"/>
          </a:xfrm>
          <a:prstGeom prst="snip2Diag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latin typeface="Calibri" pitchFamily="34" charset="0"/>
              </a:rPr>
              <a:t>Autowiring</a:t>
            </a:r>
            <a:endParaRPr lang="en-US" dirty="0">
              <a:latin typeface="Calibri" pitchFamily="34" charset="0"/>
            </a:endParaRPr>
          </a:p>
        </p:txBody>
      </p:sp>
      <p:cxnSp>
        <p:nvCxnSpPr>
          <p:cNvPr id="37" name="Straight Arrow Connector 36"/>
          <p:cNvCxnSpPr>
            <a:stCxn id="33" idx="2"/>
            <a:endCxn id="34" idx="3"/>
          </p:cNvCxnSpPr>
          <p:nvPr/>
        </p:nvCxnSpPr>
        <p:spPr>
          <a:xfrm rot="5400000">
            <a:off x="3620069" y="4493526"/>
            <a:ext cx="354843" cy="16309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1" name="Straight Arrow Connector 40"/>
          <p:cNvCxnSpPr>
            <a:stCxn id="33" idx="2"/>
            <a:endCxn id="35" idx="3"/>
          </p:cNvCxnSpPr>
          <p:nvPr/>
        </p:nvCxnSpPr>
        <p:spPr>
          <a:xfrm rot="16200000" flipH="1">
            <a:off x="5209463" y="4535038"/>
            <a:ext cx="384414" cy="157745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87770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a:t>
            </a:r>
          </a:p>
        </p:txBody>
      </p:sp>
      <p:sp>
        <p:nvSpPr>
          <p:cNvPr id="12" name="Rectangle 11"/>
          <p:cNvSpPr/>
          <p:nvPr/>
        </p:nvSpPr>
        <p:spPr>
          <a:xfrm>
            <a:off x="709684" y="1225493"/>
            <a:ext cx="8038529" cy="1421928"/>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You can explicitly wire the beans by declaring their dependencies in the configuration file.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While declaring the beans in the configuration file, you can also wire its properties.</a:t>
            </a:r>
          </a:p>
        </p:txBody>
      </p:sp>
      <p:grpSp>
        <p:nvGrpSpPr>
          <p:cNvPr id="13" name="Group 12"/>
          <p:cNvGrpSpPr/>
          <p:nvPr/>
        </p:nvGrpSpPr>
        <p:grpSpPr>
          <a:xfrm>
            <a:off x="791582" y="2773341"/>
            <a:ext cx="7438030" cy="2057400"/>
            <a:chOff x="0" y="172802"/>
            <a:chExt cx="2856016" cy="1143000"/>
          </a:xfrm>
        </p:grpSpPr>
        <p:pic>
          <p:nvPicPr>
            <p:cNvPr id="14" name="Picture 13"/>
            <p:cNvPicPr>
              <a:picLocks noChangeAspect="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0306" t="54023" r="11661" b="30971"/>
            <a:stretch/>
          </p:blipFill>
          <p:spPr>
            <a:xfrm>
              <a:off x="0" y="172802"/>
              <a:ext cx="2856016" cy="1143000"/>
            </a:xfrm>
            <a:prstGeom prst="rect">
              <a:avLst/>
            </a:prstGeom>
          </p:spPr>
        </p:pic>
        <p:sp>
          <p:nvSpPr>
            <p:cNvPr id="15" name="Rectangle 14"/>
            <p:cNvSpPr/>
            <p:nvPr/>
          </p:nvSpPr>
          <p:spPr>
            <a:xfrm>
              <a:off x="372343" y="412418"/>
              <a:ext cx="2368380" cy="328295"/>
            </a:xfrm>
            <a:prstGeom prst="rect">
              <a:avLst/>
            </a:prstGeom>
          </p:spPr>
          <p:txBody>
            <a:bodyPr wrap="square">
              <a:spAutoFit/>
            </a:bodyPr>
            <a:lstStyle/>
            <a:p>
              <a:pPr defTabSz="1155700">
                <a:lnSpc>
                  <a:spcPct val="90000"/>
                </a:lnSpc>
                <a:spcBef>
                  <a:spcPct val="0"/>
                </a:spcBef>
                <a:spcAft>
                  <a:spcPct val="35000"/>
                </a:spcAft>
              </a:pPr>
              <a:r>
                <a:rPr lang="en-US" dirty="0">
                  <a:latin typeface="Calibri" pitchFamily="34" charset="0"/>
                  <a:cs typeface="Courier New" pitchFamily="49" charset="0"/>
                </a:rPr>
                <a:t>You can explicitly wire the bean properties in the configuration file by:</a:t>
              </a:r>
            </a:p>
          </p:txBody>
        </p:sp>
      </p:grpSp>
      <p:grpSp>
        <p:nvGrpSpPr>
          <p:cNvPr id="16" name="Group 27"/>
          <p:cNvGrpSpPr/>
          <p:nvPr/>
        </p:nvGrpSpPr>
        <p:grpSpPr>
          <a:xfrm rot="21361962">
            <a:off x="1927537" y="3894007"/>
            <a:ext cx="2464819" cy="1275967"/>
            <a:chOff x="1537590" y="827117"/>
            <a:chExt cx="3671035" cy="3207925"/>
          </a:xfrm>
          <a:solidFill>
            <a:schemeClr val="accent6">
              <a:lumMod val="75000"/>
            </a:schemeClr>
          </a:solidFill>
          <a:scene3d>
            <a:camera prst="orthographicFront"/>
            <a:lightRig rig="flat" dir="t"/>
          </a:scene3d>
        </p:grpSpPr>
        <p:sp>
          <p:nvSpPr>
            <p:cNvPr id="17" name="Cloud 16"/>
            <p:cNvSpPr/>
            <p:nvPr/>
          </p:nvSpPr>
          <p:spPr>
            <a:xfrm>
              <a:off x="1537590" y="827117"/>
              <a:ext cx="3671035" cy="3207925"/>
            </a:xfrm>
            <a:prstGeom prst="cloud">
              <a:avLst/>
            </a:prstGeom>
          </p:spPr>
          <p:style>
            <a:lnRef idx="2">
              <a:schemeClr val="accent2">
                <a:shade val="50000"/>
              </a:schemeClr>
            </a:lnRef>
            <a:fillRef idx="1">
              <a:schemeClr val="accent2"/>
            </a:fillRef>
            <a:effectRef idx="0">
              <a:schemeClr val="accent2"/>
            </a:effectRef>
            <a:fontRef idx="minor">
              <a:schemeClr val="lt1"/>
            </a:fontRef>
          </p:style>
        </p:sp>
        <p:sp>
          <p:nvSpPr>
            <p:cNvPr id="18" name="Cloud 4"/>
            <p:cNvSpPr/>
            <p:nvPr/>
          </p:nvSpPr>
          <p:spPr>
            <a:xfrm>
              <a:off x="2163676" y="1362940"/>
              <a:ext cx="2398070"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a:latin typeface="Calibri" pitchFamily="34" charset="0"/>
                </a:rPr>
                <a:t>Using setter injection</a:t>
              </a:r>
            </a:p>
          </p:txBody>
        </p:sp>
      </p:grpSp>
      <p:grpSp>
        <p:nvGrpSpPr>
          <p:cNvPr id="19" name="Group 27"/>
          <p:cNvGrpSpPr/>
          <p:nvPr/>
        </p:nvGrpSpPr>
        <p:grpSpPr>
          <a:xfrm rot="21361962">
            <a:off x="4659362" y="3814391"/>
            <a:ext cx="2464819" cy="1275967"/>
            <a:chOff x="1537590" y="827117"/>
            <a:chExt cx="3671035" cy="3207925"/>
          </a:xfrm>
          <a:solidFill>
            <a:schemeClr val="accent6">
              <a:lumMod val="75000"/>
            </a:schemeClr>
          </a:solidFill>
          <a:scene3d>
            <a:camera prst="orthographicFront"/>
            <a:lightRig rig="flat" dir="t"/>
          </a:scene3d>
        </p:grpSpPr>
        <p:sp>
          <p:nvSpPr>
            <p:cNvPr id="20" name="Cloud 19"/>
            <p:cNvSpPr/>
            <p:nvPr/>
          </p:nvSpPr>
          <p:spPr>
            <a:xfrm>
              <a:off x="1537590" y="827117"/>
              <a:ext cx="3671035" cy="3207925"/>
            </a:xfrm>
            <a:prstGeom prst="cloud">
              <a:avLst/>
            </a:prstGeom>
          </p:spPr>
          <p:style>
            <a:lnRef idx="2">
              <a:schemeClr val="accent3">
                <a:shade val="50000"/>
              </a:schemeClr>
            </a:lnRef>
            <a:fillRef idx="1">
              <a:schemeClr val="accent3"/>
            </a:fillRef>
            <a:effectRef idx="0">
              <a:schemeClr val="accent3"/>
            </a:effectRef>
            <a:fontRef idx="minor">
              <a:schemeClr val="lt1"/>
            </a:fontRef>
          </p:style>
        </p:sp>
        <p:sp>
          <p:nvSpPr>
            <p:cNvPr id="21" name="Cloud 4"/>
            <p:cNvSpPr/>
            <p:nvPr/>
          </p:nvSpPr>
          <p:spPr>
            <a:xfrm>
              <a:off x="2165083" y="1328710"/>
              <a:ext cx="2398069"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a:latin typeface="Calibri" pitchFamily="34" charset="0"/>
                </a:rPr>
                <a:t>Using constructor injection</a:t>
              </a:r>
            </a:p>
          </p:txBody>
        </p:sp>
      </p:grpSp>
    </p:spTree>
    <p:extLst>
      <p:ext uri="{BB962C8B-B14F-4D97-AF65-F5344CB8AC3E}">
        <p14:creationId xmlns:p14="http://schemas.microsoft.com/office/powerpoint/2010/main" val="298777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 (Contd.)</a:t>
            </a:r>
          </a:p>
        </p:txBody>
      </p:sp>
      <p:grpSp>
        <p:nvGrpSpPr>
          <p:cNvPr id="16" name="Group 27"/>
          <p:cNvGrpSpPr/>
          <p:nvPr/>
        </p:nvGrpSpPr>
        <p:grpSpPr>
          <a:xfrm rot="21361962">
            <a:off x="276158" y="1928729"/>
            <a:ext cx="2464819" cy="1275967"/>
            <a:chOff x="1537590" y="827117"/>
            <a:chExt cx="3671035" cy="3207925"/>
          </a:xfrm>
          <a:solidFill>
            <a:schemeClr val="accent6">
              <a:lumMod val="75000"/>
            </a:schemeClr>
          </a:solidFill>
          <a:scene3d>
            <a:camera prst="orthographicFront"/>
            <a:lightRig rig="flat" dir="t"/>
          </a:scene3d>
        </p:grpSpPr>
        <p:sp>
          <p:nvSpPr>
            <p:cNvPr id="19" name="Cloud 18"/>
            <p:cNvSpPr/>
            <p:nvPr/>
          </p:nvSpPr>
          <p:spPr>
            <a:xfrm>
              <a:off x="1537590" y="827117"/>
              <a:ext cx="3671035" cy="3207925"/>
            </a:xfrm>
            <a:prstGeom prst="cloud">
              <a:avLst/>
            </a:prstGeom>
          </p:spPr>
          <p:style>
            <a:lnRef idx="2">
              <a:schemeClr val="accent2">
                <a:shade val="50000"/>
              </a:schemeClr>
            </a:lnRef>
            <a:fillRef idx="1">
              <a:schemeClr val="accent2"/>
            </a:fillRef>
            <a:effectRef idx="0">
              <a:schemeClr val="accent2"/>
            </a:effectRef>
            <a:fontRef idx="minor">
              <a:schemeClr val="lt1"/>
            </a:fontRef>
          </p:style>
        </p:sp>
        <p:sp>
          <p:nvSpPr>
            <p:cNvPr id="22" name="Cloud 4"/>
            <p:cNvSpPr/>
            <p:nvPr/>
          </p:nvSpPr>
          <p:spPr>
            <a:xfrm>
              <a:off x="2163676" y="1362940"/>
              <a:ext cx="2398070"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a:latin typeface="Calibri" pitchFamily="34" charset="0"/>
                </a:rPr>
                <a:t>Using setter injection</a:t>
              </a:r>
            </a:p>
          </p:txBody>
        </p:sp>
      </p:grpSp>
      <p:sp>
        <p:nvSpPr>
          <p:cNvPr id="23" name="Rectangle 22"/>
          <p:cNvSpPr/>
          <p:nvPr/>
        </p:nvSpPr>
        <p:spPr>
          <a:xfrm>
            <a:off x="2866030" y="1225493"/>
            <a:ext cx="5882183" cy="2406813"/>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Setter injection is a bean wiring technique in which the </a:t>
            </a:r>
            <a:r>
              <a:rPr lang="en-US" sz="1600" b="1" i="1" dirty="0" err="1">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JavaBean</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setter methods are used for supplying the bean properties to the objects that need them.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You can wire the bean properties in a </a:t>
            </a:r>
            <a:b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b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Spring-enabled application by declaring a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&lt;property&gt;</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element for the bean in the configuration file within the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&lt;bean&gt;</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tag.</a:t>
            </a:r>
          </a:p>
        </p:txBody>
      </p:sp>
      <p:grpSp>
        <p:nvGrpSpPr>
          <p:cNvPr id="24" name="Group 23"/>
          <p:cNvGrpSpPr/>
          <p:nvPr/>
        </p:nvGrpSpPr>
        <p:grpSpPr>
          <a:xfrm>
            <a:off x="791582" y="3660461"/>
            <a:ext cx="7438030" cy="2057400"/>
            <a:chOff x="0" y="172802"/>
            <a:chExt cx="2856016" cy="1143000"/>
          </a:xfrm>
        </p:grpSpPr>
        <p:pic>
          <p:nvPicPr>
            <p:cNvPr id="25" name="Picture 24"/>
            <p:cNvPicPr>
              <a:picLocks noChangeAspect="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val="0"/>
                </a:ext>
              </a:extLst>
            </a:blip>
            <a:srcRect l="10306" t="54023" r="11661" b="30971"/>
            <a:stretch/>
          </p:blipFill>
          <p:spPr>
            <a:xfrm>
              <a:off x="0" y="172802"/>
              <a:ext cx="2856016" cy="1143000"/>
            </a:xfrm>
            <a:prstGeom prst="rect">
              <a:avLst/>
            </a:prstGeom>
          </p:spPr>
        </p:pic>
        <p:sp>
          <p:nvSpPr>
            <p:cNvPr id="26" name="Rectangle 25"/>
            <p:cNvSpPr/>
            <p:nvPr/>
          </p:nvSpPr>
          <p:spPr>
            <a:xfrm>
              <a:off x="372343" y="412418"/>
              <a:ext cx="2368380" cy="328295"/>
            </a:xfrm>
            <a:prstGeom prst="rect">
              <a:avLst/>
            </a:prstGeom>
          </p:spPr>
          <p:txBody>
            <a:bodyPr wrap="square">
              <a:spAutoFit/>
            </a:bodyPr>
            <a:lstStyle/>
            <a:p>
              <a:pPr defTabSz="1155700">
                <a:lnSpc>
                  <a:spcPct val="90000"/>
                </a:lnSpc>
                <a:spcBef>
                  <a:spcPct val="0"/>
                </a:spcBef>
                <a:spcAft>
                  <a:spcPct val="35000"/>
                </a:spcAft>
              </a:pPr>
              <a:r>
                <a:rPr lang="en-US" dirty="0">
                  <a:latin typeface="Calibri" pitchFamily="34" charset="0"/>
                  <a:cs typeface="Courier New" pitchFamily="49" charset="0"/>
                </a:rPr>
                <a:t>The </a:t>
              </a:r>
              <a:r>
                <a:rPr lang="en-US" sz="1600" dirty="0">
                  <a:latin typeface="Courier New" pitchFamily="49" charset="0"/>
                  <a:cs typeface="Courier New" pitchFamily="49" charset="0"/>
                </a:rPr>
                <a:t>&lt;property&gt;</a:t>
              </a:r>
              <a:r>
                <a:rPr lang="en-US" sz="1600" dirty="0">
                  <a:latin typeface="Calibri" pitchFamily="34" charset="0"/>
                  <a:cs typeface="Courier New" pitchFamily="49" charset="0"/>
                </a:rPr>
                <a:t> </a:t>
              </a:r>
              <a:r>
                <a:rPr lang="en-US" dirty="0">
                  <a:latin typeface="Calibri" pitchFamily="34" charset="0"/>
                  <a:cs typeface="Courier New" pitchFamily="49" charset="0"/>
                </a:rPr>
                <a:t>element can inject dependencies using the setter methods of the property in the following ways:</a:t>
              </a:r>
            </a:p>
          </p:txBody>
        </p:sp>
      </p:grpSp>
      <p:grpSp>
        <p:nvGrpSpPr>
          <p:cNvPr id="27" name="Group 27"/>
          <p:cNvGrpSpPr/>
          <p:nvPr/>
        </p:nvGrpSpPr>
        <p:grpSpPr>
          <a:xfrm rot="21361962">
            <a:off x="1927537" y="4781127"/>
            <a:ext cx="2464819" cy="1275967"/>
            <a:chOff x="1537590" y="827117"/>
            <a:chExt cx="3671035" cy="3207925"/>
          </a:xfrm>
          <a:solidFill>
            <a:schemeClr val="accent6">
              <a:lumMod val="75000"/>
            </a:schemeClr>
          </a:solidFill>
          <a:scene3d>
            <a:camera prst="orthographicFront"/>
            <a:lightRig rig="flat" dir="t"/>
          </a:scene3d>
        </p:grpSpPr>
        <p:sp>
          <p:nvSpPr>
            <p:cNvPr id="28" name="Cloud 27"/>
            <p:cNvSpPr/>
            <p:nvPr/>
          </p:nvSpPr>
          <p:spPr>
            <a:xfrm>
              <a:off x="1537590" y="827117"/>
              <a:ext cx="3671035" cy="3207925"/>
            </a:xfrm>
            <a:prstGeom prst="cloud">
              <a:avLst/>
            </a:prstGeom>
          </p:spPr>
          <p:style>
            <a:lnRef idx="3">
              <a:schemeClr val="lt1"/>
            </a:lnRef>
            <a:fillRef idx="1">
              <a:schemeClr val="accent5"/>
            </a:fillRef>
            <a:effectRef idx="1">
              <a:schemeClr val="accent5"/>
            </a:effectRef>
            <a:fontRef idx="minor">
              <a:schemeClr val="lt1"/>
            </a:fontRef>
          </p:style>
        </p:sp>
        <p:sp>
          <p:nvSpPr>
            <p:cNvPr id="30" name="Cloud 4"/>
            <p:cNvSpPr/>
            <p:nvPr/>
          </p:nvSpPr>
          <p:spPr>
            <a:xfrm>
              <a:off x="2163676" y="1362940"/>
              <a:ext cx="2398070"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a:latin typeface="Calibri" pitchFamily="34" charset="0"/>
                </a:rPr>
                <a:t>Injecting simple values</a:t>
              </a:r>
            </a:p>
          </p:txBody>
        </p:sp>
      </p:grpSp>
      <p:grpSp>
        <p:nvGrpSpPr>
          <p:cNvPr id="31" name="Group 27"/>
          <p:cNvGrpSpPr/>
          <p:nvPr/>
        </p:nvGrpSpPr>
        <p:grpSpPr>
          <a:xfrm rot="21361962">
            <a:off x="4659362" y="4715159"/>
            <a:ext cx="2464819" cy="1275967"/>
            <a:chOff x="1537590" y="827117"/>
            <a:chExt cx="3671035" cy="3207925"/>
          </a:xfrm>
          <a:solidFill>
            <a:schemeClr val="accent6">
              <a:lumMod val="75000"/>
            </a:schemeClr>
          </a:solidFill>
          <a:scene3d>
            <a:camera prst="orthographicFront"/>
            <a:lightRig rig="flat" dir="t"/>
          </a:scene3d>
        </p:grpSpPr>
        <p:sp>
          <p:nvSpPr>
            <p:cNvPr id="32" name="Cloud 31"/>
            <p:cNvSpPr/>
            <p:nvPr/>
          </p:nvSpPr>
          <p:spPr>
            <a:xfrm>
              <a:off x="1537590" y="827117"/>
              <a:ext cx="3671035" cy="3207925"/>
            </a:xfrm>
            <a:prstGeom prst="cloud">
              <a:avLst/>
            </a:prstGeom>
          </p:spPr>
          <p:style>
            <a:lnRef idx="3">
              <a:schemeClr val="lt1"/>
            </a:lnRef>
            <a:fillRef idx="1">
              <a:schemeClr val="accent6"/>
            </a:fillRef>
            <a:effectRef idx="1">
              <a:schemeClr val="accent6"/>
            </a:effectRef>
            <a:fontRef idx="minor">
              <a:schemeClr val="lt1"/>
            </a:fontRef>
          </p:style>
        </p:sp>
        <p:sp>
          <p:nvSpPr>
            <p:cNvPr id="33" name="Cloud 4"/>
            <p:cNvSpPr/>
            <p:nvPr/>
          </p:nvSpPr>
          <p:spPr>
            <a:xfrm>
              <a:off x="2165083" y="1328710"/>
              <a:ext cx="2398069"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a:latin typeface="Calibri" pitchFamily="34" charset="0"/>
                </a:rPr>
                <a:t>Referencing other beans</a:t>
              </a:r>
            </a:p>
          </p:txBody>
        </p:sp>
      </p:grpSp>
    </p:spTree>
    <p:extLst>
      <p:ext uri="{BB962C8B-B14F-4D97-AF65-F5344CB8AC3E}">
        <p14:creationId xmlns:p14="http://schemas.microsoft.com/office/powerpoint/2010/main" val="2987770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 (Contd.)</a:t>
            </a:r>
          </a:p>
        </p:txBody>
      </p:sp>
      <p:sp>
        <p:nvSpPr>
          <p:cNvPr id="23" name="Rectangle 22"/>
          <p:cNvSpPr/>
          <p:nvPr/>
        </p:nvSpPr>
        <p:spPr>
          <a:xfrm>
            <a:off x="2866030" y="1239141"/>
            <a:ext cx="5882183" cy="1914370"/>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You can use the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value</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attribute of the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&lt;property&gt;</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element to inject a string value into a bean property.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value</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attribute can also take on values of the other types, such as integer, floating point, and </a:t>
            </a:r>
            <a:r>
              <a:rPr lang="en-US" sz="1600" b="1" i="1" dirty="0" err="1">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boolean</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a:t>
            </a:r>
          </a:p>
        </p:txBody>
      </p:sp>
      <p:grpSp>
        <p:nvGrpSpPr>
          <p:cNvPr id="21" name="Group 27"/>
          <p:cNvGrpSpPr/>
          <p:nvPr/>
        </p:nvGrpSpPr>
        <p:grpSpPr>
          <a:xfrm rot="21361962">
            <a:off x="330749" y="1846859"/>
            <a:ext cx="2464819" cy="1275967"/>
            <a:chOff x="1537590" y="827117"/>
            <a:chExt cx="3671035" cy="3207925"/>
          </a:xfrm>
          <a:solidFill>
            <a:schemeClr val="accent6">
              <a:lumMod val="75000"/>
            </a:schemeClr>
          </a:solidFill>
          <a:scene3d>
            <a:camera prst="orthographicFront"/>
            <a:lightRig rig="flat" dir="t"/>
          </a:scene3d>
        </p:grpSpPr>
        <p:sp>
          <p:nvSpPr>
            <p:cNvPr id="24" name="Cloud 23"/>
            <p:cNvSpPr/>
            <p:nvPr/>
          </p:nvSpPr>
          <p:spPr>
            <a:xfrm>
              <a:off x="1537590" y="827117"/>
              <a:ext cx="3671035" cy="3207925"/>
            </a:xfrm>
            <a:prstGeom prst="cloud">
              <a:avLst/>
            </a:prstGeom>
          </p:spPr>
          <p:style>
            <a:lnRef idx="3">
              <a:schemeClr val="lt1"/>
            </a:lnRef>
            <a:fillRef idx="1">
              <a:schemeClr val="accent5"/>
            </a:fillRef>
            <a:effectRef idx="1">
              <a:schemeClr val="accent5"/>
            </a:effectRef>
            <a:fontRef idx="minor">
              <a:schemeClr val="lt1"/>
            </a:fontRef>
          </p:style>
        </p:sp>
        <p:sp>
          <p:nvSpPr>
            <p:cNvPr id="27" name="Cloud 4"/>
            <p:cNvSpPr/>
            <p:nvPr/>
          </p:nvSpPr>
          <p:spPr>
            <a:xfrm>
              <a:off x="2163676" y="1362940"/>
              <a:ext cx="2398070"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a:latin typeface="Calibri" pitchFamily="34" charset="0"/>
                </a:rPr>
                <a:t>Injecting simple values</a:t>
              </a:r>
            </a:p>
          </p:txBody>
        </p:sp>
      </p:grpSp>
      <p:sp>
        <p:nvSpPr>
          <p:cNvPr id="31" name="Freeform 30"/>
          <p:cNvSpPr/>
          <p:nvPr/>
        </p:nvSpPr>
        <p:spPr bwMode="auto">
          <a:xfrm>
            <a:off x="3493828" y="3987415"/>
            <a:ext cx="5076965" cy="1594519"/>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package </a:t>
            </a:r>
            <a:r>
              <a:rPr lang="en-US" sz="1600" dirty="0" err="1">
                <a:solidFill>
                  <a:schemeClr val="tx1"/>
                </a:solidFill>
                <a:latin typeface="Courier New" pitchFamily="49" charset="0"/>
                <a:ea typeface="MS PGothic" panose="020B0600070205080204" pitchFamily="34" charset="-128"/>
                <a:cs typeface="Courier New" pitchFamily="49" charset="0"/>
              </a:rPr>
              <a:t>com.techtails</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public interface Player</a:t>
            </a:r>
          </a:p>
          <a:p>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    void play();</a:t>
            </a:r>
          </a:p>
          <a:p>
            <a:r>
              <a:rPr lang="en-US" sz="1600" dirty="0">
                <a:solidFill>
                  <a:schemeClr val="tx1"/>
                </a:solidFill>
                <a:latin typeface="Courier New" pitchFamily="49" charset="0"/>
                <a:ea typeface="MS PGothic" panose="020B0600070205080204" pitchFamily="34" charset="-128"/>
                <a:cs typeface="Courier New" pitchFamily="49" charset="0"/>
              </a:rPr>
              <a:t>}</a:t>
            </a:r>
          </a:p>
        </p:txBody>
      </p:sp>
      <p:sp>
        <p:nvSpPr>
          <p:cNvPr id="34" name="TextBox 33"/>
          <p:cNvSpPr txBox="1"/>
          <p:nvPr/>
        </p:nvSpPr>
        <p:spPr>
          <a:xfrm>
            <a:off x="3421053" y="3488959"/>
            <a:ext cx="2925156" cy="338554"/>
          </a:xfrm>
          <a:prstGeom prst="rect">
            <a:avLst/>
          </a:prstGeom>
          <a:noFill/>
        </p:spPr>
        <p:txBody>
          <a:bodyPr wrap="square" rtlCol="0">
            <a:spAutoFit/>
          </a:bodyPr>
          <a:lstStyle/>
          <a:p>
            <a:r>
              <a:rPr lang="en-US" sz="1600" dirty="0">
                <a:ln w="12700">
                  <a:solidFill>
                    <a:srgbClr val="FFFF00"/>
                  </a:solidFill>
                  <a:prstDash val="solid"/>
                </a:ln>
                <a:effectLst>
                  <a:outerShdw blurRad="41275" dist="20320" dir="1800000" algn="tl" rotWithShape="0">
                    <a:srgbClr val="000000">
                      <a:alpha val="40000"/>
                    </a:srgbClr>
                  </a:outerShdw>
                </a:effectLst>
                <a:latin typeface="+mn-lt"/>
              </a:rPr>
              <a:t>Example: </a:t>
            </a:r>
            <a:r>
              <a:rPr lang="en-US" sz="1600" dirty="0">
                <a:ln w="12700">
                  <a:solidFill>
                    <a:srgbClr val="FFFF00"/>
                  </a:solidFill>
                  <a:prstDash val="solid"/>
                </a:ln>
                <a:effectLst>
                  <a:outerShdw blurRad="41275" dist="20320" dir="1800000" algn="tl" rotWithShape="0">
                    <a:srgbClr val="000000">
                      <a:alpha val="40000"/>
                    </a:srgbClr>
                  </a:outerShdw>
                </a:effectLst>
                <a:latin typeface="Courier New" pitchFamily="49" charset="0"/>
                <a:cs typeface="Courier New" pitchFamily="49" charset="0"/>
              </a:rPr>
              <a:t>Player</a:t>
            </a:r>
            <a:r>
              <a:rPr lang="en-US" sz="1600" dirty="0">
                <a:ln w="12700">
                  <a:solidFill>
                    <a:srgbClr val="FFFF00"/>
                  </a:solidFill>
                  <a:prstDash val="solid"/>
                </a:ln>
                <a:effectLst>
                  <a:outerShdw blurRad="41275" dist="20320" dir="1800000" algn="tl" rotWithShape="0">
                    <a:srgbClr val="000000">
                      <a:alpha val="40000"/>
                    </a:srgbClr>
                  </a:outerShdw>
                </a:effectLst>
                <a:latin typeface="+mn-lt"/>
              </a:rPr>
              <a:t> interface </a:t>
            </a:r>
          </a:p>
        </p:txBody>
      </p:sp>
    </p:spTree>
    <p:extLst>
      <p:ext uri="{BB962C8B-B14F-4D97-AF65-F5344CB8AC3E}">
        <p14:creationId xmlns:p14="http://schemas.microsoft.com/office/powerpoint/2010/main" val="2987770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 (Contd.)</a:t>
            </a:r>
          </a:p>
        </p:txBody>
      </p:sp>
      <p:sp>
        <p:nvSpPr>
          <p:cNvPr id="31" name="Freeform 30"/>
          <p:cNvSpPr/>
          <p:nvPr/>
        </p:nvSpPr>
        <p:spPr bwMode="auto">
          <a:xfrm>
            <a:off x="709684" y="1448931"/>
            <a:ext cx="7055891" cy="4433254"/>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bg1"/>
                </a:solidFill>
                <a:latin typeface="Courier New" pitchFamily="49" charset="0"/>
                <a:ea typeface="MS PGothic" panose="020B0600070205080204" pitchFamily="34" charset="-128"/>
                <a:cs typeface="Courier New" pitchFamily="49" charset="0"/>
              </a:rPr>
              <a:t> </a:t>
            </a:r>
            <a:r>
              <a:rPr lang="en-US" sz="1600" dirty="0">
                <a:solidFill>
                  <a:schemeClr val="tx1"/>
                </a:solidFill>
                <a:latin typeface="Courier New" pitchFamily="49" charset="0"/>
                <a:ea typeface="MS PGothic" panose="020B0600070205080204" pitchFamily="34" charset="-128"/>
                <a:cs typeface="Courier New" pitchFamily="49" charset="0"/>
              </a:rPr>
              <a:t> package </a:t>
            </a:r>
            <a:r>
              <a:rPr lang="en-US" sz="1600" dirty="0" err="1">
                <a:solidFill>
                  <a:schemeClr val="tx1"/>
                </a:solidFill>
                <a:latin typeface="Courier New" pitchFamily="49" charset="0"/>
                <a:ea typeface="MS PGothic" panose="020B0600070205080204" pitchFamily="34" charset="-128"/>
                <a:cs typeface="Courier New" pitchFamily="49" charset="0"/>
              </a:rPr>
              <a:t>SetterInject</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  public class </a:t>
            </a:r>
            <a:r>
              <a:rPr lang="en-US" sz="1600" dirty="0" err="1">
                <a:solidFill>
                  <a:schemeClr val="tx1"/>
                </a:solidFill>
                <a:latin typeface="Courier New" pitchFamily="49" charset="0"/>
                <a:ea typeface="MS PGothic" panose="020B0600070205080204" pitchFamily="34" charset="-128"/>
                <a:cs typeface="Courier New" pitchFamily="49" charset="0"/>
              </a:rPr>
              <a:t>FootballPlayer</a:t>
            </a:r>
            <a:r>
              <a:rPr lang="en-US" sz="1600" dirty="0">
                <a:solidFill>
                  <a:schemeClr val="tx1"/>
                </a:solidFill>
                <a:latin typeface="Courier New" pitchFamily="49" charset="0"/>
                <a:ea typeface="MS PGothic" panose="020B0600070205080204" pitchFamily="34" charset="-128"/>
                <a:cs typeface="Courier New" pitchFamily="49" charset="0"/>
              </a:rPr>
              <a:t> implements Player{</a:t>
            </a:r>
          </a:p>
          <a:p>
            <a:r>
              <a:rPr lang="en-US" sz="1600" dirty="0">
                <a:solidFill>
                  <a:schemeClr val="tx1"/>
                </a:solidFill>
                <a:latin typeface="Courier New" pitchFamily="49" charset="0"/>
                <a:ea typeface="MS PGothic" panose="020B0600070205080204" pitchFamily="34" charset="-128"/>
                <a:cs typeface="Courier New" pitchFamily="49" charset="0"/>
              </a:rPr>
              <a:t>   public </a:t>
            </a:r>
            <a:r>
              <a:rPr lang="en-US" sz="1600" dirty="0" err="1">
                <a:solidFill>
                  <a:schemeClr val="tx1"/>
                </a:solidFill>
                <a:latin typeface="Courier New" pitchFamily="49" charset="0"/>
                <a:ea typeface="MS PGothic" panose="020B0600070205080204" pitchFamily="34" charset="-128"/>
                <a:cs typeface="Courier New" pitchFamily="49" charset="0"/>
              </a:rPr>
              <a:t>FootballPlayer</a:t>
            </a:r>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@Override</a:t>
            </a:r>
          </a:p>
          <a:p>
            <a:r>
              <a:rPr lang="en-US" sz="1600" dirty="0">
                <a:solidFill>
                  <a:schemeClr val="tx1"/>
                </a:solidFill>
                <a:latin typeface="Courier New" pitchFamily="49" charset="0"/>
                <a:ea typeface="MS PGothic" panose="020B0600070205080204" pitchFamily="34" charset="-128"/>
                <a:cs typeface="Courier New" pitchFamily="49" charset="0"/>
              </a:rPr>
              <a:t>   public void play() {</a:t>
            </a:r>
          </a:p>
          <a:p>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System.out.println</a:t>
            </a:r>
            <a:r>
              <a:rPr lang="en-US" sz="1600" dirty="0">
                <a:solidFill>
                  <a:schemeClr val="tx1"/>
                </a:solidFill>
                <a:latin typeface="Courier New" pitchFamily="49" charset="0"/>
                <a:ea typeface="MS PGothic" panose="020B0600070205080204" pitchFamily="34" charset="-128"/>
                <a:cs typeface="Courier New" pitchFamily="49" charset="0"/>
              </a:rPr>
              <a:t>("I am playing with " + football + </a:t>
            </a:r>
            <a:br>
              <a:rPr lang="en-US" sz="1600" dirty="0">
                <a:solidFill>
                  <a:schemeClr val="tx1"/>
                </a:solidFill>
                <a:latin typeface="Courier New" pitchFamily="49" charset="0"/>
                <a:ea typeface="MS PGothic" panose="020B0600070205080204" pitchFamily="34" charset="-128"/>
                <a:cs typeface="Courier New" pitchFamily="49" charset="0"/>
              </a:rPr>
            </a:br>
            <a:r>
              <a:rPr lang="en-US" sz="1600" dirty="0">
                <a:solidFill>
                  <a:schemeClr val="tx1"/>
                </a:solidFill>
                <a:latin typeface="Courier New" pitchFamily="49" charset="0"/>
                <a:ea typeface="MS PGothic" panose="020B0600070205080204" pitchFamily="34" charset="-128"/>
                <a:cs typeface="Courier New" pitchFamily="49" charset="0"/>
              </a:rPr>
              <a:t>   " football.");</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private String football;</a:t>
            </a:r>
          </a:p>
          <a:p>
            <a:r>
              <a:rPr lang="en-US" sz="1600" dirty="0">
                <a:solidFill>
                  <a:schemeClr val="tx1"/>
                </a:solidFill>
                <a:latin typeface="Courier New" pitchFamily="49" charset="0"/>
                <a:ea typeface="MS PGothic" panose="020B0600070205080204" pitchFamily="34" charset="-128"/>
                <a:cs typeface="Courier New" pitchFamily="49" charset="0"/>
              </a:rPr>
              <a:t>   public void </a:t>
            </a:r>
            <a:r>
              <a:rPr lang="en-US" sz="1600" dirty="0" err="1">
                <a:solidFill>
                  <a:schemeClr val="tx1"/>
                </a:solidFill>
                <a:latin typeface="Courier New" pitchFamily="49" charset="0"/>
                <a:ea typeface="MS PGothic" panose="020B0600070205080204" pitchFamily="34" charset="-128"/>
                <a:cs typeface="Courier New" pitchFamily="49" charset="0"/>
              </a:rPr>
              <a:t>setFootball</a:t>
            </a:r>
            <a:r>
              <a:rPr lang="en-US" sz="1600" dirty="0">
                <a:solidFill>
                  <a:schemeClr val="tx1"/>
                </a:solidFill>
                <a:latin typeface="Courier New" pitchFamily="49" charset="0"/>
                <a:ea typeface="MS PGothic" panose="020B0600070205080204" pitchFamily="34" charset="-128"/>
                <a:cs typeface="Courier New" pitchFamily="49" charset="0"/>
              </a:rPr>
              <a:t>(String football){</a:t>
            </a:r>
          </a:p>
          <a:p>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this.football</a:t>
            </a:r>
            <a:r>
              <a:rPr lang="en-US" sz="1600" dirty="0">
                <a:solidFill>
                  <a:schemeClr val="tx1"/>
                </a:solidFill>
                <a:latin typeface="Courier New" pitchFamily="49" charset="0"/>
                <a:ea typeface="MS PGothic" panose="020B0600070205080204" pitchFamily="34" charset="-128"/>
                <a:cs typeface="Courier New" pitchFamily="49" charset="0"/>
              </a:rPr>
              <a:t> = football;</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private </a:t>
            </a:r>
            <a:r>
              <a:rPr lang="en-US" sz="1600" dirty="0" err="1">
                <a:solidFill>
                  <a:schemeClr val="tx1"/>
                </a:solidFill>
                <a:latin typeface="Courier New" pitchFamily="49" charset="0"/>
                <a:ea typeface="MS PGothic" panose="020B0600070205080204" pitchFamily="34" charset="-128"/>
                <a:cs typeface="Courier New" pitchFamily="49" charset="0"/>
              </a:rPr>
              <a:t>FootballBoots</a:t>
            </a:r>
            <a:r>
              <a:rPr lang="en-US" sz="1600" dirty="0">
                <a:solidFill>
                  <a:schemeClr val="tx1"/>
                </a:solidFill>
                <a:latin typeface="Courier New" pitchFamily="49" charset="0"/>
                <a:ea typeface="MS PGothic" panose="020B0600070205080204" pitchFamily="34" charset="-128"/>
                <a:cs typeface="Courier New" pitchFamily="49" charset="0"/>
              </a:rPr>
              <a:t> boots;</a:t>
            </a:r>
          </a:p>
          <a:p>
            <a:r>
              <a:rPr lang="en-US" sz="1600" dirty="0">
                <a:solidFill>
                  <a:schemeClr val="tx1"/>
                </a:solidFill>
                <a:latin typeface="Courier New" pitchFamily="49" charset="0"/>
                <a:ea typeface="MS PGothic" panose="020B0600070205080204" pitchFamily="34" charset="-128"/>
                <a:cs typeface="Courier New" pitchFamily="49" charset="0"/>
              </a:rPr>
              <a:t>   public void </a:t>
            </a:r>
            <a:r>
              <a:rPr lang="en-US" sz="1600" dirty="0" err="1">
                <a:solidFill>
                  <a:schemeClr val="tx1"/>
                </a:solidFill>
                <a:latin typeface="Courier New" pitchFamily="49" charset="0"/>
                <a:ea typeface="MS PGothic" panose="020B0600070205080204" pitchFamily="34" charset="-128"/>
                <a:cs typeface="Courier New" pitchFamily="49" charset="0"/>
              </a:rPr>
              <a:t>setBoots</a:t>
            </a:r>
            <a:r>
              <a:rPr lang="en-US" sz="1600" dirty="0">
                <a:solidFill>
                  <a:schemeClr val="tx1"/>
                </a:solidFill>
                <a:latin typeface="Courier New" pitchFamily="49" charset="0"/>
                <a:ea typeface="MS PGothic" panose="020B0600070205080204" pitchFamily="34" charset="-128"/>
                <a:cs typeface="Courier New" pitchFamily="49" charset="0"/>
              </a:rPr>
              <a:t>(</a:t>
            </a:r>
            <a:r>
              <a:rPr lang="en-US" sz="1600" dirty="0" err="1">
                <a:solidFill>
                  <a:schemeClr val="tx1"/>
                </a:solidFill>
                <a:latin typeface="Courier New" pitchFamily="49" charset="0"/>
                <a:ea typeface="MS PGothic" panose="020B0600070205080204" pitchFamily="34" charset="-128"/>
                <a:cs typeface="Courier New" pitchFamily="49" charset="0"/>
              </a:rPr>
              <a:t>FootballBoots</a:t>
            </a:r>
            <a:r>
              <a:rPr lang="en-US" sz="1600" dirty="0">
                <a:solidFill>
                  <a:schemeClr val="tx1"/>
                </a:solidFill>
                <a:latin typeface="Courier New" pitchFamily="49" charset="0"/>
                <a:ea typeface="MS PGothic" panose="020B0600070205080204" pitchFamily="34" charset="-128"/>
                <a:cs typeface="Courier New" pitchFamily="49" charset="0"/>
              </a:rPr>
              <a:t> boots){</a:t>
            </a:r>
          </a:p>
          <a:p>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this.boots</a:t>
            </a:r>
            <a:r>
              <a:rPr lang="en-US" sz="1600" dirty="0">
                <a:solidFill>
                  <a:schemeClr val="tx1"/>
                </a:solidFill>
                <a:latin typeface="Courier New" pitchFamily="49" charset="0"/>
                <a:ea typeface="MS PGothic" panose="020B0600070205080204" pitchFamily="34" charset="-128"/>
                <a:cs typeface="Courier New" pitchFamily="49" charset="0"/>
              </a:rPr>
              <a:t> = boots;</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a:t>
            </a:r>
          </a:p>
        </p:txBody>
      </p:sp>
      <p:sp>
        <p:nvSpPr>
          <p:cNvPr id="34" name="TextBox 33"/>
          <p:cNvSpPr txBox="1"/>
          <p:nvPr/>
        </p:nvSpPr>
        <p:spPr>
          <a:xfrm>
            <a:off x="241122" y="1005066"/>
            <a:ext cx="8234137"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a:t>
            </a:r>
            <a:r>
              <a:rPr lang="en-US" sz="1600" b="1" dirty="0" err="1">
                <a:ln w="1905"/>
                <a:solidFill>
                  <a:srgbClr val="FFFF00"/>
                </a:solidFill>
                <a:effectLst>
                  <a:innerShdw blurRad="69850" dist="43180" dir="5400000">
                    <a:srgbClr val="000000">
                      <a:alpha val="65000"/>
                    </a:srgbClr>
                  </a:innerShdw>
                </a:effectLst>
                <a:latin typeface="Courier New" pitchFamily="49" charset="0"/>
                <a:cs typeface="Courier New" pitchFamily="49" charset="0"/>
              </a:rPr>
              <a:t>FootballPlayer</a:t>
            </a:r>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Courier New" pitchFamily="49" charset="0"/>
                <a:cs typeface="Courier New" pitchFamily="49" charset="0"/>
              </a:rPr>
              <a:t> class that implements the </a:t>
            </a:r>
            <a:r>
              <a:rPr lang="en-US" sz="1600" b="1" dirty="0">
                <a:ln w="1905"/>
                <a:solidFill>
                  <a:srgbClr val="FFFF00"/>
                </a:solidFill>
                <a:effectLst>
                  <a:innerShdw blurRad="69850" dist="43180" dir="5400000">
                    <a:srgbClr val="000000">
                      <a:alpha val="65000"/>
                    </a:srgbClr>
                  </a:innerShdw>
                </a:effectLst>
                <a:latin typeface="Courier New" pitchFamily="49" charset="0"/>
                <a:cs typeface="Courier New" pitchFamily="49" charset="0"/>
              </a:rPr>
              <a:t>Player</a:t>
            </a:r>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Courier New" pitchFamily="49" charset="0"/>
                <a:cs typeface="Courier New" pitchFamily="49" charset="0"/>
              </a:rPr>
              <a:t> interface</a:t>
            </a:r>
            <a:endPar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endParaRPr>
          </a:p>
        </p:txBody>
      </p:sp>
    </p:spTree>
    <p:extLst>
      <p:ext uri="{BB962C8B-B14F-4D97-AF65-F5344CB8AC3E}">
        <p14:creationId xmlns:p14="http://schemas.microsoft.com/office/powerpoint/2010/main" val="2987770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 (Contd.)</a:t>
            </a:r>
          </a:p>
        </p:txBody>
      </p:sp>
      <p:sp>
        <p:nvSpPr>
          <p:cNvPr id="31" name="Freeform 30"/>
          <p:cNvSpPr/>
          <p:nvPr/>
        </p:nvSpPr>
        <p:spPr bwMode="auto">
          <a:xfrm>
            <a:off x="286605" y="1435283"/>
            <a:ext cx="4080680" cy="1471690"/>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bg1"/>
                </a:solidFill>
                <a:latin typeface="Courier New" pitchFamily="49" charset="0"/>
                <a:ea typeface="MS PGothic" panose="020B0600070205080204" pitchFamily="34" charset="-128"/>
                <a:cs typeface="Courier New" pitchFamily="49" charset="0"/>
              </a:rPr>
              <a:t>  </a:t>
            </a:r>
            <a:r>
              <a:rPr lang="en-US" sz="1600" dirty="0">
                <a:solidFill>
                  <a:schemeClr val="tx1"/>
                </a:solidFill>
                <a:latin typeface="Courier New" pitchFamily="49" charset="0"/>
                <a:ea typeface="MS PGothic" panose="020B0600070205080204" pitchFamily="34" charset="-128"/>
                <a:cs typeface="Courier New" pitchFamily="49" charset="0"/>
              </a:rPr>
              <a:t>package </a:t>
            </a:r>
            <a:r>
              <a:rPr lang="en-US" sz="1600" dirty="0" err="1">
                <a:solidFill>
                  <a:schemeClr val="tx1"/>
                </a:solidFill>
                <a:latin typeface="Courier New" pitchFamily="49" charset="0"/>
                <a:ea typeface="MS PGothic" panose="020B0600070205080204" pitchFamily="34" charset="-128"/>
                <a:cs typeface="Courier New" pitchFamily="49" charset="0"/>
              </a:rPr>
              <a:t>SetterInject</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  public interface </a:t>
            </a:r>
            <a:r>
              <a:rPr lang="en-US" sz="1600" dirty="0" err="1">
                <a:solidFill>
                  <a:schemeClr val="tx1"/>
                </a:solidFill>
                <a:latin typeface="Courier New" pitchFamily="49" charset="0"/>
                <a:ea typeface="MS PGothic" panose="020B0600070205080204" pitchFamily="34" charset="-128"/>
                <a:cs typeface="Courier New" pitchFamily="49" charset="0"/>
              </a:rPr>
              <a:t>FootballBoots</a:t>
            </a:r>
            <a:endParaRPr lang="en-US" sz="1600" dirty="0">
              <a:solidFill>
                <a:schemeClr val="tx1"/>
              </a:solidFill>
              <a:latin typeface="Courier New" pitchFamily="49" charset="0"/>
              <a:ea typeface="MS PGothic" panose="020B0600070205080204" pitchFamily="34" charset="-128"/>
              <a:cs typeface="Courier New" pitchFamily="49" charset="0"/>
            </a:endParaRP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void </a:t>
            </a:r>
            <a:r>
              <a:rPr lang="en-US" sz="1600" dirty="0" err="1">
                <a:solidFill>
                  <a:schemeClr val="tx1"/>
                </a:solidFill>
                <a:latin typeface="Courier New" pitchFamily="49" charset="0"/>
                <a:ea typeface="MS PGothic" panose="020B0600070205080204" pitchFamily="34" charset="-128"/>
                <a:cs typeface="Courier New" pitchFamily="49" charset="0"/>
              </a:rPr>
              <a:t>wearBoots</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  }</a:t>
            </a:r>
          </a:p>
        </p:txBody>
      </p:sp>
      <p:sp>
        <p:nvSpPr>
          <p:cNvPr id="34" name="TextBox 33"/>
          <p:cNvSpPr txBox="1"/>
          <p:nvPr/>
        </p:nvSpPr>
        <p:spPr>
          <a:xfrm>
            <a:off x="241123" y="1005066"/>
            <a:ext cx="4126162"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rPr>
              <a:t>Example: The </a:t>
            </a:r>
            <a:r>
              <a:rPr lang="en-US" sz="1600" b="1" dirty="0" err="1">
                <a:ln w="1905"/>
                <a:solidFill>
                  <a:srgbClr val="FFFF00"/>
                </a:solidFill>
                <a:effectLst>
                  <a:innerShdw blurRad="69850" dist="43180" dir="5400000">
                    <a:srgbClr val="000000">
                      <a:alpha val="65000"/>
                    </a:srgbClr>
                  </a:innerShdw>
                </a:effectLst>
                <a:latin typeface="Courier New" pitchFamily="49" charset="0"/>
                <a:cs typeface="Courier New" pitchFamily="49" charset="0"/>
              </a:rPr>
              <a:t>FootballBoots</a:t>
            </a:r>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rPr>
              <a:t> interface </a:t>
            </a:r>
            <a:endPar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endParaRPr>
          </a:p>
        </p:txBody>
      </p:sp>
      <p:sp>
        <p:nvSpPr>
          <p:cNvPr id="6" name="Freeform 5"/>
          <p:cNvSpPr/>
          <p:nvPr/>
        </p:nvSpPr>
        <p:spPr bwMode="auto">
          <a:xfrm>
            <a:off x="2499816" y="3621199"/>
            <a:ext cx="6084625" cy="2397464"/>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&lt;bean id="Kaka"</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SetterInject.FootballPlayer</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&lt;property name="football" value="Adidas"/&gt;</a:t>
            </a:r>
          </a:p>
          <a:p>
            <a:r>
              <a:rPr lang="en-US" sz="1600" dirty="0">
                <a:solidFill>
                  <a:schemeClr val="tx1"/>
                </a:solidFill>
                <a:latin typeface="Courier New" pitchFamily="49" charset="0"/>
                <a:ea typeface="MS PGothic" panose="020B0600070205080204" pitchFamily="34" charset="-128"/>
                <a:cs typeface="Courier New" pitchFamily="49" charset="0"/>
              </a:rPr>
              <a:t>&lt;/bean&gt;      </a:t>
            </a:r>
          </a:p>
          <a:p>
            <a:endParaRPr lang="en-US" sz="1600" dirty="0">
              <a:solidFill>
                <a:schemeClr val="tx1"/>
              </a:solidFill>
              <a:latin typeface="Courier New" pitchFamily="49" charset="0"/>
              <a:ea typeface="MS PGothic" panose="020B0600070205080204" pitchFamily="34" charset="-128"/>
              <a:cs typeface="Courier New" pitchFamily="49" charset="0"/>
            </a:endParaRPr>
          </a:p>
          <a:p>
            <a:r>
              <a:rPr lang="en-US" sz="1600" dirty="0">
                <a:solidFill>
                  <a:schemeClr val="tx1"/>
                </a:solidFill>
                <a:latin typeface="Courier New" pitchFamily="49" charset="0"/>
                <a:ea typeface="MS PGothic" panose="020B0600070205080204" pitchFamily="34" charset="-128"/>
                <a:cs typeface="Courier New" pitchFamily="49" charset="0"/>
              </a:rPr>
              <a:t>&lt;bean id="</a:t>
            </a:r>
            <a:r>
              <a:rPr lang="en-US" sz="1600" dirty="0" err="1">
                <a:solidFill>
                  <a:schemeClr val="tx1"/>
                </a:solidFill>
                <a:latin typeface="Courier New" pitchFamily="49" charset="0"/>
                <a:ea typeface="MS PGothic" panose="020B0600070205080204" pitchFamily="34" charset="-128"/>
                <a:cs typeface="Courier New" pitchFamily="49" charset="0"/>
              </a:rPr>
              <a:t>Forlan</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class="</a:t>
            </a:r>
            <a:r>
              <a:rPr lang="en-US" sz="1600" dirty="0" err="1">
                <a:solidFill>
                  <a:schemeClr val="tx1"/>
                </a:solidFill>
                <a:latin typeface="Courier New" pitchFamily="49" charset="0"/>
                <a:ea typeface="MS PGothic" panose="020B0600070205080204" pitchFamily="34" charset="-128"/>
                <a:cs typeface="Courier New" pitchFamily="49" charset="0"/>
              </a:rPr>
              <a:t>SetterInject.FootballPlayer</a:t>
            </a:r>
            <a:r>
              <a:rPr lang="en-US" sz="1600" dirty="0">
                <a:solidFill>
                  <a:schemeClr val="tx1"/>
                </a:solidFill>
                <a:latin typeface="Courier New" pitchFamily="49" charset="0"/>
                <a:ea typeface="MS PGothic" panose="020B0600070205080204" pitchFamily="34" charset="-128"/>
                <a:cs typeface="Courier New" pitchFamily="49" charset="0"/>
              </a:rPr>
              <a:t>"&gt;</a:t>
            </a:r>
          </a:p>
          <a:p>
            <a:r>
              <a:rPr lang="en-US" sz="1600" dirty="0">
                <a:solidFill>
                  <a:schemeClr val="tx1"/>
                </a:solidFill>
                <a:latin typeface="Courier New" pitchFamily="49" charset="0"/>
                <a:ea typeface="MS PGothic" panose="020B0600070205080204" pitchFamily="34" charset="-128"/>
                <a:cs typeface="Courier New" pitchFamily="49" charset="0"/>
              </a:rPr>
              <a:t>&lt;property name="football" value="Nike"/&gt;</a:t>
            </a:r>
          </a:p>
          <a:p>
            <a:r>
              <a:rPr lang="en-US" sz="1600" dirty="0">
                <a:solidFill>
                  <a:schemeClr val="tx1"/>
                </a:solidFill>
                <a:latin typeface="Courier New" pitchFamily="49" charset="0"/>
                <a:ea typeface="MS PGothic" panose="020B0600070205080204" pitchFamily="34" charset="-128"/>
                <a:cs typeface="Courier New" pitchFamily="49" charset="0"/>
              </a:rPr>
              <a:t>&lt;/bean&gt;</a:t>
            </a:r>
          </a:p>
        </p:txBody>
      </p:sp>
      <p:sp>
        <p:nvSpPr>
          <p:cNvPr id="7" name="TextBox 6"/>
          <p:cNvSpPr txBox="1"/>
          <p:nvPr/>
        </p:nvSpPr>
        <p:spPr>
          <a:xfrm>
            <a:off x="2454335" y="3190982"/>
            <a:ext cx="4126162"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rPr>
              <a:t>Example: Bean wiring </a:t>
            </a:r>
            <a:endPar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endParaRPr>
          </a:p>
        </p:txBody>
      </p:sp>
    </p:spTree>
    <p:extLst>
      <p:ext uri="{BB962C8B-B14F-4D97-AF65-F5344CB8AC3E}">
        <p14:creationId xmlns:p14="http://schemas.microsoft.com/office/powerpoint/2010/main" val="2987770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dirty="0"/>
              <a:t>Applying Explicit Wiring (Contd.)</a:t>
            </a:r>
          </a:p>
        </p:txBody>
      </p:sp>
      <p:sp>
        <p:nvSpPr>
          <p:cNvPr id="23" name="Rectangle 22"/>
          <p:cNvSpPr/>
          <p:nvPr/>
        </p:nvSpPr>
        <p:spPr>
          <a:xfrm>
            <a:off x="2839029" y="1065475"/>
            <a:ext cx="6093724" cy="2751522"/>
          </a:xfrm>
          <a:prstGeom prst="rect">
            <a:avLst/>
          </a:prstGeom>
        </p:spPr>
        <p:txBody>
          <a:bodyPr wrap="square">
            <a:spAutoFit/>
          </a:bodyPr>
          <a:lstStyle/>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To wire beans with each other, you have to specify bean references in the bean configuration file.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You can specify a bean reference for a bean property by using the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ref</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attribute of the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&lt;property&gt;</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element. </a:t>
            </a:r>
          </a:p>
          <a:p>
            <a:pPr marL="342900" lvl="2" indent="-342900">
              <a:spcBef>
                <a:spcPct val="20000"/>
              </a:spcBef>
              <a:buClr>
                <a:srgbClr val="FFFF00"/>
              </a:buClr>
              <a:buSzPct val="65000"/>
              <a:buFont typeface="Wingdings" panose="05000000000000000000" pitchFamily="2" charset="2"/>
              <a:buChar char=""/>
              <a:tabLst>
                <a:tab pos="404813" algn="l"/>
              </a:tabLst>
            </a:pPr>
            <a:endPar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endParaRPr>
          </a:p>
          <a:p>
            <a:pPr marL="342900" lvl="2" indent="-342900">
              <a:spcBef>
                <a:spcPct val="20000"/>
              </a:spcBef>
              <a:buClr>
                <a:srgbClr val="FFFF00"/>
              </a:buClr>
              <a:buSzPct val="65000"/>
              <a:buFont typeface="Wingdings" panose="05000000000000000000" pitchFamily="2" charset="2"/>
              <a:buChar char=""/>
              <a:tabLst>
                <a:tab pos="404813" algn="l"/>
              </a:tabLst>
            </a:pP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The </a:t>
            </a:r>
            <a:r>
              <a:rPr lang="en-US" sz="1600" b="1" i="1" dirty="0">
                <a:ln w="1905"/>
                <a:effectLst>
                  <a:innerShdw blurRad="69850" dist="43180" dir="5400000">
                    <a:srgbClr val="000000">
                      <a:alpha val="65000"/>
                    </a:srgbClr>
                  </a:innerShdw>
                </a:effectLst>
                <a:latin typeface="Courier New" pitchFamily="49" charset="0"/>
                <a:cs typeface="Courier New" pitchFamily="49" charset="0"/>
              </a:rPr>
              <a:t>ref</a:t>
            </a:r>
            <a:r>
              <a:rPr lang="en-US" sz="1600" b="1" i="1" dirty="0">
                <a:ln w="1905"/>
                <a:effectLst>
                  <a:innerShdw blurRad="69850" dist="43180" dir="5400000">
                    <a:srgbClr val="000000">
                      <a:alpha val="65000"/>
                    </a:srgbClr>
                  </a:innerShdw>
                </a:effectLst>
                <a:latin typeface="Bookman Old Style" panose="02050604050505020204" pitchFamily="18" charset="0"/>
                <a:cs typeface="Aparajita" panose="020B0604020202020204" pitchFamily="34" charset="0"/>
              </a:rPr>
              <a:t> attribute sets the value of the specified property of the bean by passing to it a reference of another bean.</a:t>
            </a:r>
          </a:p>
        </p:txBody>
      </p:sp>
      <p:sp>
        <p:nvSpPr>
          <p:cNvPr id="31" name="Freeform 30"/>
          <p:cNvSpPr/>
          <p:nvPr/>
        </p:nvSpPr>
        <p:spPr bwMode="auto">
          <a:xfrm>
            <a:off x="3200792" y="4224682"/>
            <a:ext cx="5076965" cy="2358780"/>
          </a:xfrm>
          <a:custGeom>
            <a:avLst/>
            <a:gdLst>
              <a:gd name="connsiteX0" fmla="*/ 0 w 659636"/>
              <a:gd name="connsiteY0" fmla="*/ 65964 h 810000"/>
              <a:gd name="connsiteX1" fmla="*/ 65964 w 659636"/>
              <a:gd name="connsiteY1" fmla="*/ 0 h 810000"/>
              <a:gd name="connsiteX2" fmla="*/ 593672 w 659636"/>
              <a:gd name="connsiteY2" fmla="*/ 0 h 810000"/>
              <a:gd name="connsiteX3" fmla="*/ 659636 w 659636"/>
              <a:gd name="connsiteY3" fmla="*/ 65964 h 810000"/>
              <a:gd name="connsiteX4" fmla="*/ 659636 w 659636"/>
              <a:gd name="connsiteY4" fmla="*/ 744036 h 810000"/>
              <a:gd name="connsiteX5" fmla="*/ 593672 w 659636"/>
              <a:gd name="connsiteY5" fmla="*/ 810000 h 810000"/>
              <a:gd name="connsiteX6" fmla="*/ 65964 w 659636"/>
              <a:gd name="connsiteY6" fmla="*/ 810000 h 810000"/>
              <a:gd name="connsiteX7" fmla="*/ 0 w 659636"/>
              <a:gd name="connsiteY7" fmla="*/ 744036 h 810000"/>
              <a:gd name="connsiteX8" fmla="*/ 0 w 659636"/>
              <a:gd name="connsiteY8" fmla="*/ 65964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9636" h="810000">
                <a:moveTo>
                  <a:pt x="0" y="65964"/>
                </a:moveTo>
                <a:cubicBezTo>
                  <a:pt x="0" y="29533"/>
                  <a:pt x="29533" y="0"/>
                  <a:pt x="65964" y="0"/>
                </a:cubicBezTo>
                <a:lnTo>
                  <a:pt x="593672" y="0"/>
                </a:lnTo>
                <a:cubicBezTo>
                  <a:pt x="630103" y="0"/>
                  <a:pt x="659636" y="29533"/>
                  <a:pt x="659636" y="65964"/>
                </a:cubicBezTo>
                <a:lnTo>
                  <a:pt x="659636" y="744036"/>
                </a:lnTo>
                <a:cubicBezTo>
                  <a:pt x="659636" y="780467"/>
                  <a:pt x="630103" y="810000"/>
                  <a:pt x="593672" y="810000"/>
                </a:cubicBezTo>
                <a:lnTo>
                  <a:pt x="65964" y="810000"/>
                </a:lnTo>
                <a:cubicBezTo>
                  <a:pt x="29533" y="810000"/>
                  <a:pt x="0" y="780467"/>
                  <a:pt x="0" y="744036"/>
                </a:cubicBezTo>
                <a:lnTo>
                  <a:pt x="0" y="65964"/>
                </a:lnTo>
                <a:close/>
              </a:path>
            </a:pathLst>
          </a:custGeom>
          <a:ln/>
        </p:spPr>
        <p:style>
          <a:lnRef idx="3">
            <a:schemeClr val="lt1"/>
          </a:lnRef>
          <a:fillRef idx="1">
            <a:schemeClr val="accent2"/>
          </a:fillRef>
          <a:effectRef idx="1">
            <a:schemeClr val="accent2"/>
          </a:effectRef>
          <a:fontRef idx="minor">
            <a:schemeClr val="lt1"/>
          </a:fontRef>
        </p:style>
        <p:txBody>
          <a:bodyPr lIns="61992" tIns="61992" rIns="61992" bIns="61992" spcCol="1270"/>
          <a:lstStyle/>
          <a:p>
            <a:r>
              <a:rPr lang="en-US" sz="1600" dirty="0">
                <a:solidFill>
                  <a:schemeClr val="tx1"/>
                </a:solidFill>
                <a:latin typeface="Courier New" pitchFamily="49" charset="0"/>
                <a:ea typeface="MS PGothic" panose="020B0600070205080204" pitchFamily="34" charset="-128"/>
                <a:cs typeface="Courier New" pitchFamily="49" charset="0"/>
              </a:rPr>
              <a:t>package </a:t>
            </a:r>
            <a:r>
              <a:rPr lang="en-US" sz="1600" dirty="0" err="1">
                <a:solidFill>
                  <a:schemeClr val="tx1"/>
                </a:solidFill>
                <a:latin typeface="Courier New" pitchFamily="49" charset="0"/>
                <a:ea typeface="MS PGothic" panose="020B0600070205080204" pitchFamily="34" charset="-128"/>
                <a:cs typeface="Courier New" pitchFamily="49" charset="0"/>
              </a:rPr>
              <a:t>SetterInject</a:t>
            </a:r>
            <a:r>
              <a:rPr lang="en-US" sz="1600" dirty="0">
                <a:solidFill>
                  <a:schemeClr val="tx1"/>
                </a:solidFill>
                <a:latin typeface="Courier New" pitchFamily="49" charset="0"/>
                <a:ea typeface="MS PGothic" panose="020B0600070205080204" pitchFamily="34" charset="-128"/>
                <a:cs typeface="Courier New" pitchFamily="49" charset="0"/>
              </a:rPr>
              <a:t>;</a:t>
            </a:r>
          </a:p>
          <a:p>
            <a:r>
              <a:rPr lang="en-US" sz="1600" dirty="0">
                <a:solidFill>
                  <a:schemeClr val="tx1"/>
                </a:solidFill>
                <a:latin typeface="Courier New" pitchFamily="49" charset="0"/>
                <a:ea typeface="MS PGothic" panose="020B0600070205080204" pitchFamily="34" charset="-128"/>
                <a:cs typeface="Courier New" pitchFamily="49" charset="0"/>
              </a:rPr>
              <a:t>public class Predator implements </a:t>
            </a:r>
            <a:r>
              <a:rPr lang="en-US" sz="1600" dirty="0" err="1">
                <a:solidFill>
                  <a:schemeClr val="tx1"/>
                </a:solidFill>
                <a:latin typeface="Courier New" pitchFamily="49" charset="0"/>
                <a:ea typeface="MS PGothic" panose="020B0600070205080204" pitchFamily="34" charset="-128"/>
                <a:cs typeface="Courier New" pitchFamily="49" charset="0"/>
              </a:rPr>
              <a:t>FootballBoots</a:t>
            </a:r>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  public Predator () {}</a:t>
            </a:r>
          </a:p>
          <a:p>
            <a:r>
              <a:rPr lang="en-US" sz="1600" dirty="0">
                <a:solidFill>
                  <a:schemeClr val="tx1"/>
                </a:solidFill>
                <a:latin typeface="Courier New" pitchFamily="49" charset="0"/>
                <a:ea typeface="MS PGothic" panose="020B0600070205080204" pitchFamily="34" charset="-128"/>
                <a:cs typeface="Courier New" pitchFamily="49" charset="0"/>
              </a:rPr>
              <a:t>  public void </a:t>
            </a:r>
            <a:r>
              <a:rPr lang="en-US" sz="1600" dirty="0" err="1">
                <a:solidFill>
                  <a:schemeClr val="tx1"/>
                </a:solidFill>
                <a:latin typeface="Courier New" pitchFamily="49" charset="0"/>
                <a:ea typeface="MS PGothic" panose="020B0600070205080204" pitchFamily="34" charset="-128"/>
                <a:cs typeface="Courier New" pitchFamily="49" charset="0"/>
              </a:rPr>
              <a:t>wearBoots</a:t>
            </a:r>
            <a:r>
              <a:rPr lang="en-US" sz="1600" dirty="0">
                <a:solidFill>
                  <a:schemeClr val="tx1"/>
                </a:solidFill>
                <a:latin typeface="Courier New" pitchFamily="49" charset="0"/>
                <a:ea typeface="MS PGothic" panose="020B0600070205080204" pitchFamily="34" charset="-128"/>
                <a:cs typeface="Courier New" pitchFamily="49" charset="0"/>
              </a:rPr>
              <a:t> () {</a:t>
            </a:r>
          </a:p>
          <a:p>
            <a:r>
              <a:rPr lang="en-US" sz="1600" dirty="0">
                <a:solidFill>
                  <a:schemeClr val="tx1"/>
                </a:solidFill>
                <a:latin typeface="Courier New" pitchFamily="49" charset="0"/>
                <a:ea typeface="MS PGothic" panose="020B0600070205080204" pitchFamily="34" charset="-128"/>
                <a:cs typeface="Courier New" pitchFamily="49" charset="0"/>
              </a:rPr>
              <a:t>    </a:t>
            </a:r>
            <a:r>
              <a:rPr lang="en-US" sz="1600" dirty="0" err="1">
                <a:solidFill>
                  <a:schemeClr val="tx1"/>
                </a:solidFill>
                <a:latin typeface="Courier New" pitchFamily="49" charset="0"/>
                <a:ea typeface="MS PGothic" panose="020B0600070205080204" pitchFamily="34" charset="-128"/>
                <a:cs typeface="Courier New" pitchFamily="49" charset="0"/>
              </a:rPr>
              <a:t>System.out.println</a:t>
            </a:r>
            <a:r>
              <a:rPr lang="en-US" sz="1600" dirty="0">
                <a:solidFill>
                  <a:schemeClr val="tx1"/>
                </a:solidFill>
                <a:latin typeface="Courier New" pitchFamily="49" charset="0"/>
                <a:ea typeface="MS PGothic" panose="020B0600070205080204" pitchFamily="34" charset="-128"/>
                <a:cs typeface="Courier New" pitchFamily="49" charset="0"/>
              </a:rPr>
              <a:t>("I am wearing Adidas predator boots.");</a:t>
            </a:r>
          </a:p>
          <a:p>
            <a:r>
              <a:rPr lang="en-US" sz="1600" dirty="0">
                <a:solidFill>
                  <a:schemeClr val="tx1"/>
                </a:solidFill>
                <a:latin typeface="Courier New" pitchFamily="49" charset="0"/>
                <a:ea typeface="MS PGothic" panose="020B0600070205080204" pitchFamily="34" charset="-128"/>
                <a:cs typeface="Courier New" pitchFamily="49" charset="0"/>
              </a:rPr>
              <a:t>  }</a:t>
            </a:r>
          </a:p>
          <a:p>
            <a:r>
              <a:rPr lang="en-US" sz="1600" dirty="0">
                <a:solidFill>
                  <a:schemeClr val="tx1"/>
                </a:solidFill>
                <a:latin typeface="Courier New" pitchFamily="49" charset="0"/>
                <a:ea typeface="MS PGothic" panose="020B0600070205080204" pitchFamily="34" charset="-128"/>
                <a:cs typeface="Courier New" pitchFamily="49" charset="0"/>
              </a:rPr>
              <a:t>}</a:t>
            </a:r>
          </a:p>
        </p:txBody>
      </p:sp>
      <p:sp>
        <p:nvSpPr>
          <p:cNvPr id="34" name="TextBox 33"/>
          <p:cNvSpPr txBox="1"/>
          <p:nvPr/>
        </p:nvSpPr>
        <p:spPr>
          <a:xfrm>
            <a:off x="3200792" y="3816997"/>
            <a:ext cx="3457419" cy="338554"/>
          </a:xfrm>
          <a:prstGeom prst="rect">
            <a:avLst/>
          </a:prstGeom>
          <a:noFill/>
        </p:spPr>
        <p:txBody>
          <a:bodyPr wrap="square" rtlCol="0">
            <a:spAutoFit/>
          </a:bodyPr>
          <a:lstStyle/>
          <a:p>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Example: </a:t>
            </a:r>
            <a:r>
              <a:rPr lang="en-US" sz="1600" dirty="0" err="1">
                <a:ln w="12700">
                  <a:solidFill>
                    <a:srgbClr val="FFFF00"/>
                  </a:solidFill>
                  <a:prstDash val="solid"/>
                </a:ln>
                <a:solidFill>
                  <a:srgbClr val="FFFF00"/>
                </a:solidFill>
                <a:effectLst>
                  <a:outerShdw blurRad="41275" dist="20320" dir="1800000" algn="tl" rotWithShape="0">
                    <a:srgbClr val="000000">
                      <a:alpha val="40000"/>
                    </a:srgbClr>
                  </a:outerShdw>
                </a:effectLst>
                <a:latin typeface="Courier New" pitchFamily="49" charset="0"/>
                <a:cs typeface="Courier New" pitchFamily="49" charset="0"/>
              </a:rPr>
              <a:t>FootballBoots</a:t>
            </a:r>
            <a:r>
              <a:rPr lang="en-US" sz="1600" dirty="0">
                <a:ln w="12700">
                  <a:solidFill>
                    <a:srgbClr val="FFFF00"/>
                  </a:solidFill>
                  <a:prstDash val="solid"/>
                </a:ln>
                <a:solidFill>
                  <a:srgbClr val="FFFF00"/>
                </a:solidFill>
                <a:effectLst>
                  <a:outerShdw blurRad="41275" dist="20320" dir="1800000" algn="tl" rotWithShape="0">
                    <a:srgbClr val="000000">
                      <a:alpha val="40000"/>
                    </a:srgbClr>
                  </a:outerShdw>
                </a:effectLst>
                <a:latin typeface="+mn-lt"/>
              </a:rPr>
              <a:t> class </a:t>
            </a:r>
          </a:p>
        </p:txBody>
      </p:sp>
      <p:grpSp>
        <p:nvGrpSpPr>
          <p:cNvPr id="11" name="Group 27"/>
          <p:cNvGrpSpPr/>
          <p:nvPr/>
        </p:nvGrpSpPr>
        <p:grpSpPr>
          <a:xfrm rot="21361962">
            <a:off x="333022" y="1835481"/>
            <a:ext cx="2464819" cy="1275967"/>
            <a:chOff x="1537590" y="827117"/>
            <a:chExt cx="3671035" cy="3207925"/>
          </a:xfrm>
          <a:solidFill>
            <a:schemeClr val="accent6">
              <a:lumMod val="75000"/>
            </a:schemeClr>
          </a:solidFill>
          <a:scene3d>
            <a:camera prst="orthographicFront"/>
            <a:lightRig rig="flat" dir="t"/>
          </a:scene3d>
        </p:grpSpPr>
        <p:sp>
          <p:nvSpPr>
            <p:cNvPr id="12" name="Cloud 11"/>
            <p:cNvSpPr/>
            <p:nvPr/>
          </p:nvSpPr>
          <p:spPr>
            <a:xfrm>
              <a:off x="1537590" y="827117"/>
              <a:ext cx="3671035" cy="3207925"/>
            </a:xfrm>
            <a:prstGeom prst="cloud">
              <a:avLst/>
            </a:prstGeom>
          </p:spPr>
          <p:style>
            <a:lnRef idx="3">
              <a:schemeClr val="lt1"/>
            </a:lnRef>
            <a:fillRef idx="1">
              <a:schemeClr val="accent6"/>
            </a:fillRef>
            <a:effectRef idx="1">
              <a:schemeClr val="accent6"/>
            </a:effectRef>
            <a:fontRef idx="minor">
              <a:schemeClr val="lt1"/>
            </a:fontRef>
          </p:style>
        </p:sp>
        <p:sp>
          <p:nvSpPr>
            <p:cNvPr id="13" name="Cloud 4"/>
            <p:cNvSpPr/>
            <p:nvPr/>
          </p:nvSpPr>
          <p:spPr>
            <a:xfrm>
              <a:off x="2165083" y="1328710"/>
              <a:ext cx="2398069" cy="2090347"/>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n-US" dirty="0">
                  <a:latin typeface="Calibri" pitchFamily="34" charset="0"/>
                </a:rPr>
                <a:t>Referencing other beans</a:t>
              </a:r>
            </a:p>
          </p:txBody>
        </p:sp>
      </p:grpSp>
    </p:spTree>
    <p:extLst>
      <p:ext uri="{BB962C8B-B14F-4D97-AF65-F5344CB8AC3E}">
        <p14:creationId xmlns:p14="http://schemas.microsoft.com/office/powerpoint/2010/main" val="298777033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7866</TotalTime>
  <Words>1900</Words>
  <Application>Microsoft Office PowerPoint</Application>
  <PresentationFormat>On-screen Show (4:3)</PresentationFormat>
  <Paragraphs>299</Paragraphs>
  <Slides>29</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Adobe Heiti Std R</vt:lpstr>
      <vt:lpstr>Arial</vt:lpstr>
      <vt:lpstr>Bookman Old Style</vt:lpstr>
      <vt:lpstr>Calibri</vt:lpstr>
      <vt:lpstr>Century Gothic</vt:lpstr>
      <vt:lpstr>Courier New</vt:lpstr>
      <vt:lpstr>Wingdings</vt:lpstr>
      <vt:lpstr>Wingdings 3</vt:lpstr>
      <vt:lpstr>Slice</vt:lpstr>
      <vt:lpstr>Document</vt:lpstr>
      <vt:lpstr>Building Web Applications Using the Spring Framework</vt:lpstr>
      <vt:lpstr>Objectives</vt:lpstr>
      <vt:lpstr>Injecting Application Objects</vt:lpstr>
      <vt:lpstr>Applying Explicit Wiring</vt:lpstr>
      <vt:lpstr>Applying Explicit Wiring (Contd.)</vt:lpstr>
      <vt:lpstr>Applying Explicit Wiring (Contd.)</vt:lpstr>
      <vt:lpstr>Applying Explicit Wiring (Contd.)</vt:lpstr>
      <vt:lpstr>Applying Explicit Wiring (Contd.)</vt:lpstr>
      <vt:lpstr>Applying Explicit Wiring (Contd.)</vt:lpstr>
      <vt:lpstr>Applying Explicit Wiring (Contd.)</vt:lpstr>
      <vt:lpstr>Applying Explicit Wiring (Contd.)</vt:lpstr>
      <vt:lpstr>Applying Explicit Wiring (Contd.)</vt:lpstr>
      <vt:lpstr>Applying Explicit Wiring (Contd.)</vt:lpstr>
      <vt:lpstr>Applying Autowiring</vt:lpstr>
      <vt:lpstr>Applying Autowiring (Contd.)</vt:lpstr>
      <vt:lpstr>Applying Autowiring (Contd.)</vt:lpstr>
      <vt:lpstr>Applying Autowiring (Contd.)</vt:lpstr>
      <vt:lpstr>Applying Autowiring (Contd.)</vt:lpstr>
      <vt:lpstr>Applying Autowiring (Contd.)</vt:lpstr>
      <vt:lpstr>Activity: Wiring Application Objects</vt:lpstr>
      <vt:lpstr>Exploring Spring MVC</vt:lpstr>
      <vt:lpstr>Introducing Spring MVC Framework</vt:lpstr>
      <vt:lpstr>Introducing Spring MVC Framework (Contd.)</vt:lpstr>
      <vt:lpstr>Benefits of the Spring MVC Framework</vt:lpstr>
      <vt:lpstr>Life Cycle of a Web Request</vt:lpstr>
      <vt:lpstr>Just a Minute</vt:lpstr>
      <vt:lpstr>Handling Web Requests</vt:lpstr>
      <vt:lpstr>Creating and Configuring a Dispatcher Servlet</vt:lpstr>
      <vt:lpstr>Creating and Configuring a Dispatcher Servlet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 Prakash</dc:creator>
  <cp:lastModifiedBy>Pankaj Saini</cp:lastModifiedBy>
  <cp:revision>478</cp:revision>
  <dcterms:created xsi:type="dcterms:W3CDTF">2014-07-17T05:44:18Z</dcterms:created>
  <dcterms:modified xsi:type="dcterms:W3CDTF">2021-08-26T16:01:30Z</dcterms:modified>
</cp:coreProperties>
</file>